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6" r:id="rId1"/>
    <p:sldMasterId id="2147484148" r:id="rId2"/>
    <p:sldMasterId id="2147484173" r:id="rId3"/>
  </p:sldMasterIdLst>
  <p:notesMasterIdLst>
    <p:notesMasterId r:id="rId12"/>
  </p:notesMasterIdLst>
  <p:sldIdLst>
    <p:sldId id="314" r:id="rId4"/>
    <p:sldId id="315" r:id="rId5"/>
    <p:sldId id="316" r:id="rId6"/>
    <p:sldId id="319" r:id="rId7"/>
    <p:sldId id="320" r:id="rId8"/>
    <p:sldId id="317" r:id="rId9"/>
    <p:sldId id="318" r:id="rId10"/>
    <p:sldId id="312" r:id="rId11"/>
  </p:sldIdLst>
  <p:sldSz cx="9144000" cy="5143500" type="screen16x9"/>
  <p:notesSz cx="6858000" cy="9144000"/>
  <p:defaultTextStyle>
    <a:defPPr>
      <a:defRPr lang="hu-HU"/>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A2128"/>
    <a:srgbClr val="000000"/>
    <a:srgbClr val="C80000"/>
    <a:srgbClr val="B90000"/>
    <a:srgbClr val="BE0000"/>
    <a:srgbClr val="C40000"/>
    <a:srgbClr val="960000"/>
    <a:srgbClr val="969696"/>
    <a:srgbClr val="C8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40" autoAdjust="0"/>
  </p:normalViewPr>
  <p:slideViewPr>
    <p:cSldViewPr>
      <p:cViewPr varScale="1">
        <p:scale>
          <a:sx n="136" d="100"/>
          <a:sy n="136" d="100"/>
        </p:scale>
        <p:origin x="894" y="120"/>
      </p:cViewPr>
      <p:guideLst>
        <p:guide orient="horz" pos="1620"/>
        <p:guide pos="385"/>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0" d="100"/>
          <a:sy n="60" d="100"/>
        </p:scale>
        <p:origin x="-247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hu-HU"/>
          </a:p>
        </p:txBody>
      </p:sp>
      <p:sp>
        <p:nvSpPr>
          <p:cNvPr id="3" name="Dátum helye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96603748-E435-43C4-8703-BBC75D104EFE}" type="datetimeFigureOut">
              <a:rPr lang="hu-HU" altLang="hu-HU"/>
              <a:pPr/>
              <a:t>2016. 10. 19.</a:t>
            </a:fld>
            <a:endParaRPr lang="hu-HU" altLang="hu-HU"/>
          </a:p>
        </p:txBody>
      </p:sp>
      <p:sp>
        <p:nvSpPr>
          <p:cNvPr id="4" name="Diakép hely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hu-HU" noProof="0"/>
          </a:p>
        </p:txBody>
      </p:sp>
      <p:sp>
        <p:nvSpPr>
          <p:cNvPr id="5" name="Jegyzetek helye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hu-HU" altLang="hu-HU"/>
              <a:t>Mintaszöveg szerkesztése</a:t>
            </a:r>
          </a:p>
          <a:p>
            <a:pPr lvl="1"/>
            <a:r>
              <a:rPr lang="hu-HU" altLang="hu-HU"/>
              <a:t>Második szint</a:t>
            </a:r>
          </a:p>
          <a:p>
            <a:pPr lvl="2"/>
            <a:r>
              <a:rPr lang="hu-HU" altLang="hu-HU"/>
              <a:t>Harmadik szint</a:t>
            </a:r>
          </a:p>
          <a:p>
            <a:pPr lvl="3"/>
            <a:r>
              <a:rPr lang="hu-HU" altLang="hu-HU"/>
              <a:t>Negyedik szint</a:t>
            </a:r>
          </a:p>
          <a:p>
            <a:pPr lvl="4"/>
            <a:r>
              <a:rPr lang="hu-HU" altLang="hu-HU"/>
              <a:t>Ötödik szint</a:t>
            </a:r>
          </a:p>
        </p:txBody>
      </p:sp>
      <p:sp>
        <p:nvSpPr>
          <p:cNvPr id="6" name="Élőláb hely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hu-HU"/>
          </a:p>
        </p:txBody>
      </p:sp>
      <p:sp>
        <p:nvSpPr>
          <p:cNvPr id="7" name="Dia számának hely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230B6091-40CD-466E-9796-5B30BD39439C}" type="slidenum">
              <a:rPr lang="hu-HU" altLang="hu-HU"/>
              <a:pPr/>
              <a:t>‹#›</a:t>
            </a:fld>
            <a:endParaRPr lang="hu-HU" altLang="hu-H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0534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59">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977271-ECE5-4812-A79D-0C8F6032CAD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28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dirty="0"/>
          </a:p>
        </p:txBody>
      </p:sp>
      <p:sp>
        <p:nvSpPr>
          <p:cNvPr id="4" name="Slide Number Placeholder 3"/>
          <p:cNvSpPr>
            <a:spLocks noGrp="1"/>
          </p:cNvSpPr>
          <p:nvPr>
            <p:ph type="sldNum" sz="quarter" idx="10"/>
          </p:nvPr>
        </p:nvSpPr>
        <p:spPr/>
        <p:txBody>
          <a:bodyPr/>
          <a:lstStyle/>
          <a:p>
            <a:fld id="{230B6091-40CD-466E-9796-5B30BD39439C}" type="slidenum">
              <a:rPr lang="hu-HU" altLang="hu-HU" smtClean="0"/>
              <a:pPr/>
              <a:t>3</a:t>
            </a:fld>
            <a:endParaRPr lang="hu-HU" altLang="hu-HU"/>
          </a:p>
        </p:txBody>
      </p:sp>
    </p:spTree>
    <p:extLst>
      <p:ext uri="{BB962C8B-B14F-4D97-AF65-F5344CB8AC3E}">
        <p14:creationId xmlns:p14="http://schemas.microsoft.com/office/powerpoint/2010/main" val="161978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9961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WinHEC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10/19/2016 12:03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4232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D55269-7644-44F4-812F-4C5E39B4A11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4897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u-HU" dirty="0"/>
          </a:p>
        </p:txBody>
      </p:sp>
      <p:sp>
        <p:nvSpPr>
          <p:cNvPr id="4" name="Slide Number Placeholder 3"/>
          <p:cNvSpPr>
            <a:spLocks noGrp="1"/>
          </p:cNvSpPr>
          <p:nvPr>
            <p:ph type="sldNum" sz="quarter" idx="10"/>
          </p:nvPr>
        </p:nvSpPr>
        <p:spPr/>
        <p:txBody>
          <a:bodyPr/>
          <a:lstStyle/>
          <a:p>
            <a:fld id="{230B6091-40CD-466E-9796-5B30BD39439C}" type="slidenum">
              <a:rPr lang="hu-HU" altLang="hu-HU" smtClean="0"/>
              <a:pPr/>
              <a:t>7</a:t>
            </a:fld>
            <a:endParaRPr lang="hu-HU" altLang="hu-HU"/>
          </a:p>
        </p:txBody>
      </p:sp>
    </p:spTree>
    <p:extLst>
      <p:ext uri="{BB962C8B-B14F-4D97-AF65-F5344CB8AC3E}">
        <p14:creationId xmlns:p14="http://schemas.microsoft.com/office/powerpoint/2010/main" val="2056921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Diakép hely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Jegyzetek helye 2"/>
          <p:cNvSpPr>
            <a:spLocks noGrp="1"/>
          </p:cNvSpPr>
          <p:nvPr>
            <p:ph type="body" idx="1"/>
          </p:nvPr>
        </p:nvSpPr>
        <p:spPr/>
        <p:txBody>
          <a:bodyPr rtlCol="0">
            <a:normAutofit/>
          </a:bodyPr>
          <a:lstStyle/>
          <a:p>
            <a:pPr eaLnBrk="1" fontAlgn="auto" hangingPunct="1">
              <a:spcBef>
                <a:spcPts val="0"/>
              </a:spcBef>
              <a:spcAft>
                <a:spcPts val="0"/>
              </a:spcAft>
              <a:defRPr/>
            </a:pPr>
            <a:endParaRPr lang="hu-HU" dirty="0"/>
          </a:p>
        </p:txBody>
      </p:sp>
      <p:sp>
        <p:nvSpPr>
          <p:cNvPr id="15363" name="Dia számának hely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5C01ECA-FF5A-49B8-A8AA-C18580B9BBDC}" type="slidenum">
              <a:rPr lang="hu-HU" altLang="hu-HU" sz="1200">
                <a:latin typeface="Calibri" panose="020F0502020204030204" pitchFamily="34" charset="0"/>
              </a:rPr>
              <a:pPr eaLnBrk="1" hangingPunct="1"/>
              <a:t>8</a:t>
            </a:fld>
            <a:endParaRPr lang="hu-HU" altLang="hu-HU" sz="1200">
              <a:latin typeface="Calibri" panose="020F0502020204030204" pitchFamily="34" charset="0"/>
            </a:endParaRPr>
          </a:p>
        </p:txBody>
      </p:sp>
    </p:spTree>
    <p:extLst>
      <p:ext uri="{BB962C8B-B14F-4D97-AF65-F5344CB8AC3E}">
        <p14:creationId xmlns:p14="http://schemas.microsoft.com/office/powerpoint/2010/main" val="2505491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9144000" cy="5144229"/>
          </a:xfrm>
          <a:prstGeom prst="rect">
            <a:avLst/>
          </a:prstGeom>
        </p:spPr>
      </p:pic>
      <p:sp>
        <p:nvSpPr>
          <p:cNvPr id="2" name="Rectangle 1"/>
          <p:cNvSpPr/>
          <p:nvPr userDrawn="1"/>
        </p:nvSpPr>
        <p:spPr bwMode="auto">
          <a:xfrm>
            <a:off x="199547" y="1563140"/>
            <a:ext cx="4708613" cy="2689646"/>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01976" y="1563140"/>
            <a:ext cx="4707398" cy="1344828"/>
          </a:xfrm>
          <a:noFill/>
        </p:spPr>
        <p:txBody>
          <a:bodyPr lIns="146304" tIns="91440" rIns="146304" bIns="91440" anchor="t" anchorCtr="0"/>
          <a:lstStyle>
            <a:lvl1pPr>
              <a:defRPr sz="3971" spc="-74"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3"/>
            <a:ext cx="4707398" cy="1342493"/>
          </a:xfrm>
        </p:spPr>
        <p:txBody>
          <a:bodyPr tIns="109728" bIns="109728">
            <a:noAutofit/>
          </a:bodyPr>
          <a:lstStyle>
            <a:lvl1pPr marL="0" indent="0">
              <a:spcBef>
                <a:spcPts val="0"/>
              </a:spcBef>
              <a:buNone/>
              <a:defRPr sz="2353">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36159" y="4531368"/>
            <a:ext cx="1210407" cy="259323"/>
          </a:xfrm>
          <a:prstGeom prst="rect">
            <a:avLst/>
          </a:prstGeom>
        </p:spPr>
      </p:pic>
    </p:spTree>
    <p:extLst>
      <p:ext uri="{BB962C8B-B14F-4D97-AF65-F5344CB8AC3E}">
        <p14:creationId xmlns:p14="http://schemas.microsoft.com/office/powerpoint/2010/main" val="65413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68504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12924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983780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689850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162982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7953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7229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6023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7496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30171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439" y="352808"/>
            <a:ext cx="1344637" cy="289656"/>
          </a:xfrm>
          <a:prstGeom prst="rect">
            <a:avLst/>
          </a:prstGeom>
        </p:spPr>
      </p:pic>
    </p:spTree>
    <p:extLst>
      <p:ext uri="{BB962C8B-B14F-4D97-AF65-F5344CB8AC3E}">
        <p14:creationId xmlns:p14="http://schemas.microsoft.com/office/powerpoint/2010/main" val="2756778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26699785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17436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9144000" cy="5144229"/>
          </a:xfrm>
          <a:prstGeom prst="rect">
            <a:avLst/>
          </a:prstGeom>
        </p:spPr>
      </p:pic>
      <p:sp>
        <p:nvSpPr>
          <p:cNvPr id="2" name="Rectangle 1"/>
          <p:cNvSpPr/>
          <p:nvPr userDrawn="1"/>
        </p:nvSpPr>
        <p:spPr bwMode="auto">
          <a:xfrm>
            <a:off x="199547" y="1563140"/>
            <a:ext cx="4708613" cy="2689646"/>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01976" y="1563140"/>
            <a:ext cx="4707398" cy="1344828"/>
          </a:xfrm>
          <a:noFill/>
        </p:spPr>
        <p:txBody>
          <a:bodyPr lIns="146304" tIns="91440" rIns="146304" bIns="91440" anchor="t" anchorCtr="0"/>
          <a:lstStyle>
            <a:lvl1pPr>
              <a:defRPr sz="3971" spc="-74"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3"/>
            <a:ext cx="4707398" cy="1342493"/>
          </a:xfrm>
        </p:spPr>
        <p:txBody>
          <a:bodyPr tIns="109728" bIns="109728">
            <a:noAutofit/>
          </a:bodyPr>
          <a:lstStyle>
            <a:lvl1pPr marL="0" indent="0">
              <a:spcBef>
                <a:spcPts val="0"/>
              </a:spcBef>
              <a:buNone/>
              <a:defRPr sz="2353">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36159" y="4531368"/>
            <a:ext cx="1210407" cy="259323"/>
          </a:xfrm>
          <a:prstGeom prst="rect">
            <a:avLst/>
          </a:prstGeom>
        </p:spPr>
      </p:pic>
    </p:spTree>
    <p:extLst>
      <p:ext uri="{BB962C8B-B14F-4D97-AF65-F5344CB8AC3E}">
        <p14:creationId xmlns:p14="http://schemas.microsoft.com/office/powerpoint/2010/main" val="30527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351077"/>
          </a:xfrm>
          <a:noFill/>
        </p:spPr>
        <p:txBody>
          <a:bodyPr lIns="146304" tIns="91440" rIns="146304" bIns="91440" anchor="t" anchorCtr="0"/>
          <a:lstStyle>
            <a:lvl1pPr>
              <a:defRPr sz="3971" spc="-74"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439" y="357238"/>
            <a:ext cx="1344637" cy="288081"/>
          </a:xfrm>
          <a:prstGeom prst="rect">
            <a:avLst/>
          </a:prstGeom>
        </p:spPr>
      </p:pic>
    </p:spTree>
    <p:extLst>
      <p:ext uri="{BB962C8B-B14F-4D97-AF65-F5344CB8AC3E}">
        <p14:creationId xmlns:p14="http://schemas.microsoft.com/office/powerpoint/2010/main" val="28400217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0866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06012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298261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0176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97589"/>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97589"/>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0621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97589"/>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97589"/>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93445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95546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3105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07674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77294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56182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143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1004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1629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19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93847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39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395032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577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165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5958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7544"/>
            <a:ext cx="8717498"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39"/>
            <a:ext cx="2417896" cy="518021"/>
          </a:xfrm>
          <a:prstGeom prst="rect">
            <a:avLst/>
          </a:prstGeom>
        </p:spPr>
      </p:pic>
    </p:spTree>
    <p:extLst>
      <p:ext uri="{BB962C8B-B14F-4D97-AF65-F5344CB8AC3E}">
        <p14:creationId xmlns:p14="http://schemas.microsoft.com/office/powerpoint/2010/main" val="3095423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9433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579410" y="2875355"/>
            <a:ext cx="7772400" cy="714387"/>
          </a:xfrm>
        </p:spPr>
        <p:txBody>
          <a:bodyPr anchor="t"/>
          <a:lstStyle>
            <a:lvl1pPr algn="l">
              <a:defRPr sz="3600" b="1" cap="none">
                <a:solidFill>
                  <a:schemeClr val="tx1">
                    <a:lumMod val="95000"/>
                  </a:schemeClr>
                </a:solidFill>
              </a:defRPr>
            </a:lvl1pPr>
          </a:lstStyle>
          <a:p>
            <a:r>
              <a:rPr lang="hu-HU"/>
              <a:t>Mintacím szerkesztése</a:t>
            </a:r>
            <a:endParaRPr lang="hu-HU" dirty="0"/>
          </a:p>
        </p:txBody>
      </p:sp>
      <p:sp>
        <p:nvSpPr>
          <p:cNvPr id="3" name="Szöveg helye 2"/>
          <p:cNvSpPr>
            <a:spLocks noGrp="1"/>
          </p:cNvSpPr>
          <p:nvPr>
            <p:ph type="body" idx="1"/>
          </p:nvPr>
        </p:nvSpPr>
        <p:spPr>
          <a:xfrm>
            <a:off x="579410" y="1875230"/>
            <a:ext cx="7772400" cy="1000125"/>
          </a:xfrm>
        </p:spPr>
        <p:txBody>
          <a:bodyPr anchor="b"/>
          <a:lstStyle>
            <a:lvl1pPr marL="0" indent="0">
              <a:buNone/>
              <a:defRPr sz="4400">
                <a:solidFill>
                  <a:schemeClr val="tx1">
                    <a:lumMod val="9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dirty="0"/>
              <a:t>Mintaszöveg szerkesztése</a:t>
            </a:r>
          </a:p>
        </p:txBody>
      </p:sp>
    </p:spTree>
    <p:extLst>
      <p:ext uri="{BB962C8B-B14F-4D97-AF65-F5344CB8AC3E}">
        <p14:creationId xmlns:p14="http://schemas.microsoft.com/office/powerpoint/2010/main" val="817169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1"/>
            <a:ext cx="9144000" cy="5144229"/>
          </a:xfrm>
          <a:prstGeom prst="rect">
            <a:avLst/>
          </a:prstGeom>
        </p:spPr>
      </p:pic>
      <p:sp>
        <p:nvSpPr>
          <p:cNvPr id="2" name="Rectangle 1"/>
          <p:cNvSpPr/>
          <p:nvPr userDrawn="1"/>
        </p:nvSpPr>
        <p:spPr bwMode="auto">
          <a:xfrm>
            <a:off x="199547" y="1563140"/>
            <a:ext cx="4708613" cy="2689646"/>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01976" y="1563140"/>
            <a:ext cx="4707398" cy="1344828"/>
          </a:xfrm>
          <a:noFill/>
        </p:spPr>
        <p:txBody>
          <a:bodyPr lIns="146304" tIns="91440" rIns="146304" bIns="91440" anchor="t" anchorCtr="0"/>
          <a:lstStyle>
            <a:lvl1pPr>
              <a:defRPr sz="3971" spc="-74"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3"/>
            <a:ext cx="4707398" cy="1342493"/>
          </a:xfrm>
        </p:spPr>
        <p:txBody>
          <a:bodyPr tIns="109728" bIns="109728">
            <a:noAutofit/>
          </a:bodyPr>
          <a:lstStyle>
            <a:lvl1pPr marL="0" indent="0">
              <a:spcBef>
                <a:spcPts val="0"/>
              </a:spcBef>
              <a:buNone/>
              <a:defRPr sz="2353">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36159" y="4531368"/>
            <a:ext cx="1210407" cy="259323"/>
          </a:xfrm>
          <a:prstGeom prst="rect">
            <a:avLst/>
          </a:prstGeom>
        </p:spPr>
      </p:pic>
    </p:spTree>
    <p:extLst>
      <p:ext uri="{BB962C8B-B14F-4D97-AF65-F5344CB8AC3E}">
        <p14:creationId xmlns:p14="http://schemas.microsoft.com/office/powerpoint/2010/main" val="99022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351077"/>
          </a:xfrm>
          <a:noFill/>
        </p:spPr>
        <p:txBody>
          <a:bodyPr lIns="146304" tIns="91440" rIns="146304" bIns="91440" anchor="t" anchorCtr="0"/>
          <a:lstStyle>
            <a:lvl1pPr>
              <a:defRPr sz="3971" spc="-74"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439" y="357238"/>
            <a:ext cx="1344637" cy="288081"/>
          </a:xfrm>
          <a:prstGeom prst="rect">
            <a:avLst/>
          </a:prstGeom>
        </p:spPr>
      </p:pic>
    </p:spTree>
    <p:extLst>
      <p:ext uri="{BB962C8B-B14F-4D97-AF65-F5344CB8AC3E}">
        <p14:creationId xmlns:p14="http://schemas.microsoft.com/office/powerpoint/2010/main" val="2142064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79607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6018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4559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75805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948431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97589"/>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97589"/>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9400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97589"/>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97589"/>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60724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37552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056908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41954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2041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27892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1116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396084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7819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9838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9150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81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43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56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9253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7544"/>
            <a:ext cx="8717498"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39"/>
            <a:ext cx="2417896" cy="518021"/>
          </a:xfrm>
          <a:prstGeom prst="rect">
            <a:avLst/>
          </a:prstGeom>
        </p:spPr>
      </p:pic>
    </p:spTree>
    <p:extLst>
      <p:ext uri="{BB962C8B-B14F-4D97-AF65-F5344CB8AC3E}">
        <p14:creationId xmlns:p14="http://schemas.microsoft.com/office/powerpoint/2010/main" val="151728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97980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5" y="4813176"/>
            <a:ext cx="265497" cy="265497"/>
          </a:xfrm>
          <a:prstGeom prst="rect">
            <a:avLst/>
          </a:prstGeom>
        </p:spPr>
      </p:pic>
    </p:spTree>
    <p:extLst>
      <p:ext uri="{BB962C8B-B14F-4D97-AF65-F5344CB8AC3E}">
        <p14:creationId xmlns:p14="http://schemas.microsoft.com/office/powerpoint/2010/main" val="39859188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3794129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5" y="4813176"/>
            <a:ext cx="265497" cy="265497"/>
          </a:xfrm>
          <a:prstGeom prst="rect">
            <a:avLst/>
          </a:prstGeom>
        </p:spPr>
      </p:pic>
    </p:spTree>
    <p:extLst>
      <p:ext uri="{BB962C8B-B14F-4D97-AF65-F5344CB8AC3E}">
        <p14:creationId xmlns:p14="http://schemas.microsoft.com/office/powerpoint/2010/main" val="40254520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01615" y="4656660"/>
            <a:ext cx="8740775" cy="267766"/>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a:t>Footnote</a:t>
            </a:r>
          </a:p>
        </p:txBody>
      </p:sp>
    </p:spTree>
    <p:extLst>
      <p:ext uri="{BB962C8B-B14F-4D97-AF65-F5344CB8AC3E}">
        <p14:creationId xmlns:p14="http://schemas.microsoft.com/office/powerpoint/2010/main" val="32341398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7395505" cy="662104"/>
          </a:xfrm>
          <a:noFill/>
        </p:spPr>
        <p:txBody>
          <a:bodyPr lIns="182880" tIns="146304" rIns="182880" bIns="146304">
            <a:sp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01923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8498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1.png"/><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image" Target="../media/image1.png"/><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125714415"/>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052794311"/>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1106389594"/>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 id="2147484186" r:id="rId13"/>
    <p:sldLayoutId id="2147484187" r:id="rId14"/>
    <p:sldLayoutId id="2147484188" r:id="rId15"/>
    <p:sldLayoutId id="2147484189" r:id="rId16"/>
    <p:sldLayoutId id="2147484190" r:id="rId17"/>
    <p:sldLayoutId id="2147484191" r:id="rId18"/>
    <p:sldLayoutId id="2147484192" r:id="rId19"/>
    <p:sldLayoutId id="2147484193" r:id="rId20"/>
    <p:sldLayoutId id="2147484194" r:id="rId21"/>
    <p:sldLayoutId id="2147484195" r:id="rId22"/>
    <p:sldLayoutId id="2147484196" r:id="rId23"/>
    <p:sldLayoutId id="2147484197" r:id="rId24"/>
    <p:sldLayoutId id="2147484198" r:id="rId25"/>
    <p:sldLayoutId id="2147484199" r:id="rId26"/>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jpeg"/><Relationship Id="rId42" Type="http://schemas.openxmlformats.org/officeDocument/2006/relationships/image" Target="../media/image52.jpeg"/><Relationship Id="rId47" Type="http://schemas.openxmlformats.org/officeDocument/2006/relationships/image" Target="../media/image57.jpeg"/><Relationship Id="rId63" Type="http://schemas.openxmlformats.org/officeDocument/2006/relationships/image" Target="../media/image72.png"/><Relationship Id="rId68" Type="http://schemas.openxmlformats.org/officeDocument/2006/relationships/image" Target="../media/image77.jpeg"/><Relationship Id="rId84" Type="http://schemas.openxmlformats.org/officeDocument/2006/relationships/image" Target="../media/image92.png"/><Relationship Id="rId89" Type="http://schemas.openxmlformats.org/officeDocument/2006/relationships/image" Target="../media/image97.png"/><Relationship Id="rId2" Type="http://schemas.openxmlformats.org/officeDocument/2006/relationships/notesSlide" Target="../notesSlides/notesSlide3.xml"/><Relationship Id="rId16" Type="http://schemas.openxmlformats.org/officeDocument/2006/relationships/image" Target="../media/image27.png"/><Relationship Id="rId29" Type="http://schemas.openxmlformats.org/officeDocument/2006/relationships/image" Target="../media/image40.png"/><Relationship Id="rId107" Type="http://schemas.openxmlformats.org/officeDocument/2006/relationships/image" Target="../media/image113.png"/><Relationship Id="rId11" Type="http://schemas.openxmlformats.org/officeDocument/2006/relationships/image" Target="../media/image22.jpeg"/><Relationship Id="rId24" Type="http://schemas.openxmlformats.org/officeDocument/2006/relationships/image" Target="../media/image35.png"/><Relationship Id="rId32" Type="http://schemas.openxmlformats.org/officeDocument/2006/relationships/image" Target="../media/image43.jpe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jpeg"/><Relationship Id="rId53" Type="http://schemas.openxmlformats.org/officeDocument/2006/relationships/image" Target="../media/image63.jpeg"/><Relationship Id="rId58" Type="http://schemas.openxmlformats.org/officeDocument/2006/relationships/image" Target="../media/image67.png"/><Relationship Id="rId66" Type="http://schemas.openxmlformats.org/officeDocument/2006/relationships/image" Target="../media/image75.png"/><Relationship Id="rId74" Type="http://schemas.openxmlformats.org/officeDocument/2006/relationships/image" Target="../media/image83.jpeg"/><Relationship Id="rId79" Type="http://schemas.openxmlformats.org/officeDocument/2006/relationships/image" Target="../media/image87.png"/><Relationship Id="rId87" Type="http://schemas.openxmlformats.org/officeDocument/2006/relationships/image" Target="../media/image95.png"/><Relationship Id="rId102" Type="http://schemas.openxmlformats.org/officeDocument/2006/relationships/image" Target="../media/image108.png"/><Relationship Id="rId110" Type="http://schemas.openxmlformats.org/officeDocument/2006/relationships/image" Target="../media/image116.jpeg"/><Relationship Id="rId5" Type="http://schemas.openxmlformats.org/officeDocument/2006/relationships/image" Target="../media/image16.jpeg"/><Relationship Id="rId61" Type="http://schemas.openxmlformats.org/officeDocument/2006/relationships/image" Target="../media/image70.png"/><Relationship Id="rId82" Type="http://schemas.openxmlformats.org/officeDocument/2006/relationships/image" Target="../media/image90.jpeg"/><Relationship Id="rId90" Type="http://schemas.openxmlformats.org/officeDocument/2006/relationships/image" Target="../media/image98.png"/><Relationship Id="rId95" Type="http://schemas.openxmlformats.org/officeDocument/2006/relationships/image" Target="../media/image102.jpeg"/><Relationship Id="rId19" Type="http://schemas.openxmlformats.org/officeDocument/2006/relationships/image" Target="../media/image30.jpeg"/><Relationship Id="rId14" Type="http://schemas.openxmlformats.org/officeDocument/2006/relationships/image" Target="../media/image25.png"/><Relationship Id="rId22" Type="http://schemas.openxmlformats.org/officeDocument/2006/relationships/image" Target="../media/image33.jpeg"/><Relationship Id="rId27" Type="http://schemas.openxmlformats.org/officeDocument/2006/relationships/image" Target="../media/image38.png"/><Relationship Id="rId30" Type="http://schemas.openxmlformats.org/officeDocument/2006/relationships/image" Target="../media/image41.jpe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3.png"/><Relationship Id="rId69" Type="http://schemas.openxmlformats.org/officeDocument/2006/relationships/image" Target="../media/image78.png"/><Relationship Id="rId77" Type="http://schemas.openxmlformats.org/officeDocument/2006/relationships/image" Target="../media/image86.png"/><Relationship Id="rId100" Type="http://schemas.openxmlformats.org/officeDocument/2006/relationships/image" Target="../media/image106.jpeg"/><Relationship Id="rId105" Type="http://schemas.openxmlformats.org/officeDocument/2006/relationships/image" Target="../media/image111.jpeg"/><Relationship Id="rId8" Type="http://schemas.openxmlformats.org/officeDocument/2006/relationships/image" Target="../media/image19.png"/><Relationship Id="rId51" Type="http://schemas.openxmlformats.org/officeDocument/2006/relationships/image" Target="../media/image61.jpeg"/><Relationship Id="rId72" Type="http://schemas.openxmlformats.org/officeDocument/2006/relationships/image" Target="../media/image81.png"/><Relationship Id="rId80" Type="http://schemas.openxmlformats.org/officeDocument/2006/relationships/image" Target="../media/image88.png"/><Relationship Id="rId85" Type="http://schemas.openxmlformats.org/officeDocument/2006/relationships/image" Target="../media/image93.jpeg"/><Relationship Id="rId93" Type="http://schemas.microsoft.com/office/2007/relationships/hdphoto" Target="../media/hdphoto4.wdp"/><Relationship Id="rId98" Type="http://schemas.openxmlformats.org/officeDocument/2006/relationships/image" Target="../media/image105.png"/><Relationship Id="rId3" Type="http://schemas.openxmlformats.org/officeDocument/2006/relationships/image" Target="../media/image14.jpeg"/><Relationship Id="rId12" Type="http://schemas.openxmlformats.org/officeDocument/2006/relationships/image" Target="../media/image23.jpg"/><Relationship Id="rId17" Type="http://schemas.openxmlformats.org/officeDocument/2006/relationships/image" Target="../media/image28.jpe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8.png"/><Relationship Id="rId67" Type="http://schemas.openxmlformats.org/officeDocument/2006/relationships/image" Target="../media/image76.jpeg"/><Relationship Id="rId103" Type="http://schemas.openxmlformats.org/officeDocument/2006/relationships/image" Target="../media/image109.jpeg"/><Relationship Id="rId108" Type="http://schemas.openxmlformats.org/officeDocument/2006/relationships/image" Target="../media/image114.jpeg"/><Relationship Id="rId20" Type="http://schemas.openxmlformats.org/officeDocument/2006/relationships/image" Target="../media/image31.jpeg"/><Relationship Id="rId41" Type="http://schemas.openxmlformats.org/officeDocument/2006/relationships/image" Target="../media/image51.png"/><Relationship Id="rId54" Type="http://schemas.openxmlformats.org/officeDocument/2006/relationships/image" Target="../media/image64.jpeg"/><Relationship Id="rId62" Type="http://schemas.openxmlformats.org/officeDocument/2006/relationships/image" Target="../media/image71.png"/><Relationship Id="rId70" Type="http://schemas.openxmlformats.org/officeDocument/2006/relationships/image" Target="../media/image79.jpg"/><Relationship Id="rId75" Type="http://schemas.openxmlformats.org/officeDocument/2006/relationships/image" Target="../media/image84.png"/><Relationship Id="rId83" Type="http://schemas.openxmlformats.org/officeDocument/2006/relationships/image" Target="../media/image91.png"/><Relationship Id="rId88" Type="http://schemas.openxmlformats.org/officeDocument/2006/relationships/image" Target="../media/image96.jpeg"/><Relationship Id="rId91" Type="http://schemas.openxmlformats.org/officeDocument/2006/relationships/image" Target="../media/image99.png"/><Relationship Id="rId96" Type="http://schemas.openxmlformats.org/officeDocument/2006/relationships/image" Target="../media/image103.png"/><Relationship Id="rId1" Type="http://schemas.openxmlformats.org/officeDocument/2006/relationships/slideLayout" Target="../slideLayouts/slideLayout32.xml"/><Relationship Id="rId6" Type="http://schemas.openxmlformats.org/officeDocument/2006/relationships/image" Target="../media/image17.jpeg"/><Relationship Id="rId15" Type="http://schemas.openxmlformats.org/officeDocument/2006/relationships/image" Target="../media/image26.jpeg"/><Relationship Id="rId23" Type="http://schemas.openxmlformats.org/officeDocument/2006/relationships/image" Target="../media/image34.png"/><Relationship Id="rId28" Type="http://schemas.openxmlformats.org/officeDocument/2006/relationships/image" Target="../media/image39.jpeg"/><Relationship Id="rId36" Type="http://schemas.openxmlformats.org/officeDocument/2006/relationships/image" Target="../media/image46.png"/><Relationship Id="rId49" Type="http://schemas.openxmlformats.org/officeDocument/2006/relationships/image" Target="../media/image59.png"/><Relationship Id="rId57" Type="http://schemas.microsoft.com/office/2007/relationships/hdphoto" Target="../media/hdphoto2.wdp"/><Relationship Id="rId106" Type="http://schemas.openxmlformats.org/officeDocument/2006/relationships/image" Target="../media/image112.jpeg"/><Relationship Id="rId10" Type="http://schemas.openxmlformats.org/officeDocument/2006/relationships/image" Target="../media/image21.png"/><Relationship Id="rId31" Type="http://schemas.openxmlformats.org/officeDocument/2006/relationships/image" Target="../media/image42.jpeg"/><Relationship Id="rId44" Type="http://schemas.openxmlformats.org/officeDocument/2006/relationships/image" Target="../media/image54.jpeg"/><Relationship Id="rId52" Type="http://schemas.openxmlformats.org/officeDocument/2006/relationships/image" Target="../media/image62.png"/><Relationship Id="rId60" Type="http://schemas.openxmlformats.org/officeDocument/2006/relationships/image" Target="../media/image69.jpeg"/><Relationship Id="rId65" Type="http://schemas.openxmlformats.org/officeDocument/2006/relationships/image" Target="../media/image74.jpeg"/><Relationship Id="rId73" Type="http://schemas.openxmlformats.org/officeDocument/2006/relationships/image" Target="../media/image82.png"/><Relationship Id="rId78" Type="http://schemas.microsoft.com/office/2007/relationships/hdphoto" Target="../media/hdphoto3.wdp"/><Relationship Id="rId81" Type="http://schemas.openxmlformats.org/officeDocument/2006/relationships/image" Target="../media/image89.jpeg"/><Relationship Id="rId86" Type="http://schemas.openxmlformats.org/officeDocument/2006/relationships/image" Target="../media/image94.jpeg"/><Relationship Id="rId94" Type="http://schemas.openxmlformats.org/officeDocument/2006/relationships/image" Target="../media/image101.jpeg"/><Relationship Id="rId99" Type="http://schemas.microsoft.com/office/2007/relationships/hdphoto" Target="../media/hdphoto5.wdp"/><Relationship Id="rId101" Type="http://schemas.openxmlformats.org/officeDocument/2006/relationships/image" Target="../media/image107.png"/><Relationship Id="rId4" Type="http://schemas.openxmlformats.org/officeDocument/2006/relationships/image" Target="../media/image15.jpeg"/><Relationship Id="rId9" Type="http://schemas.openxmlformats.org/officeDocument/2006/relationships/image" Target="../media/image20.png"/><Relationship Id="rId13" Type="http://schemas.openxmlformats.org/officeDocument/2006/relationships/image" Target="../media/image24.jpeg"/><Relationship Id="rId18" Type="http://schemas.openxmlformats.org/officeDocument/2006/relationships/image" Target="../media/image29.jpeg"/><Relationship Id="rId39" Type="http://schemas.openxmlformats.org/officeDocument/2006/relationships/image" Target="../media/image49.jpeg"/><Relationship Id="rId109" Type="http://schemas.openxmlformats.org/officeDocument/2006/relationships/image" Target="../media/image115.jpeg"/><Relationship Id="rId34" Type="http://schemas.microsoft.com/office/2007/relationships/hdphoto" Target="../media/hdphoto1.wdp"/><Relationship Id="rId50" Type="http://schemas.openxmlformats.org/officeDocument/2006/relationships/image" Target="../media/image60.png"/><Relationship Id="rId55" Type="http://schemas.openxmlformats.org/officeDocument/2006/relationships/image" Target="../media/image65.jpeg"/><Relationship Id="rId76" Type="http://schemas.openxmlformats.org/officeDocument/2006/relationships/image" Target="../media/image85.jpeg"/><Relationship Id="rId97" Type="http://schemas.openxmlformats.org/officeDocument/2006/relationships/image" Target="../media/image104.png"/><Relationship Id="rId104" Type="http://schemas.openxmlformats.org/officeDocument/2006/relationships/image" Target="../media/image110.png"/><Relationship Id="rId7" Type="http://schemas.openxmlformats.org/officeDocument/2006/relationships/image" Target="../media/image18.jpeg"/><Relationship Id="rId71" Type="http://schemas.openxmlformats.org/officeDocument/2006/relationships/image" Target="../media/image80.jpeg"/><Relationship Id="rId92"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120.png"/><Relationship Id="rId5" Type="http://schemas.openxmlformats.org/officeDocument/2006/relationships/image" Target="../media/image119.png"/><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image" Target="../media/image125.png"/><Relationship Id="rId3" Type="http://schemas.openxmlformats.org/officeDocument/2006/relationships/tags" Target="../tags/tag3.xml"/><Relationship Id="rId7" Type="http://schemas.openxmlformats.org/officeDocument/2006/relationships/slideLayout" Target="../slideLayouts/slideLayout32.xml"/><Relationship Id="rId12" Type="http://schemas.openxmlformats.org/officeDocument/2006/relationships/image" Target="../media/image1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23.png"/><Relationship Id="rId5" Type="http://schemas.openxmlformats.org/officeDocument/2006/relationships/tags" Target="../tags/tag5.xml"/><Relationship Id="rId10" Type="http://schemas.openxmlformats.org/officeDocument/2006/relationships/image" Target="../media/image122.png"/><Relationship Id="rId4" Type="http://schemas.openxmlformats.org/officeDocument/2006/relationships/tags" Target="../tags/tag4.xml"/><Relationship Id="rId9" Type="http://schemas.openxmlformats.org/officeDocument/2006/relationships/image" Target="../media/image121.png"/></Relationships>
</file>

<file path=ppt/slides/_rels/slide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800" y="2400150"/>
            <a:ext cx="2416499" cy="1678581"/>
          </a:xfrm>
          <a:prstGeom prst="rect">
            <a:avLst/>
          </a:prstGeom>
        </p:spPr>
      </p:pic>
      <p:sp>
        <p:nvSpPr>
          <p:cNvPr id="13" name="TextBox 12"/>
          <p:cNvSpPr txBox="1"/>
          <p:nvPr/>
        </p:nvSpPr>
        <p:spPr>
          <a:xfrm>
            <a:off x="75215" y="4112518"/>
            <a:ext cx="195726" cy="115416"/>
          </a:xfrm>
          <a:prstGeom prst="rect">
            <a:avLst/>
          </a:prstGeom>
          <a:noFill/>
          <a:ln>
            <a:noFill/>
            <a:headEnd type="none" w="med" len="med"/>
            <a:tailEnd type="none" w="med" len="med"/>
          </a:ln>
        </p:spPr>
        <p:txBody>
          <a:bodyPr wrap="squar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657605" y="4112518"/>
            <a:ext cx="195726" cy="115416"/>
          </a:xfrm>
          <a:prstGeom prst="rect">
            <a:avLst/>
          </a:prstGeom>
          <a:noFill/>
          <a:ln>
            <a:noFill/>
            <a:headEnd type="none" w="med" len="med"/>
            <a:tailEnd type="none" w="med" len="med"/>
          </a:ln>
        </p:spPr>
        <p:txBody>
          <a:bodyPr wrap="squar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239995" y="4112518"/>
            <a:ext cx="195726" cy="115416"/>
          </a:xfrm>
          <a:prstGeom prst="rect">
            <a:avLst/>
          </a:prstGeom>
          <a:noFill/>
          <a:ln>
            <a:noFill/>
            <a:headEnd type="none" w="med" len="med"/>
            <a:tailEnd type="none" w="med" len="med"/>
          </a:ln>
        </p:spPr>
        <p:txBody>
          <a:bodyPr wrap="squar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1822384" y="4112518"/>
            <a:ext cx="195726" cy="115416"/>
          </a:xfrm>
          <a:prstGeom prst="rect">
            <a:avLst/>
          </a:prstGeom>
          <a:noFill/>
          <a:ln>
            <a:noFill/>
            <a:headEnd type="none" w="med" len="med"/>
            <a:tailEnd type="none" w="med" len="med"/>
          </a:ln>
        </p:spPr>
        <p:txBody>
          <a:bodyPr wrap="squar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2404774" y="4112518"/>
            <a:ext cx="195726" cy="115416"/>
          </a:xfrm>
          <a:prstGeom prst="rect">
            <a:avLst/>
          </a:prstGeom>
          <a:noFill/>
          <a:ln>
            <a:noFill/>
            <a:headEnd type="none" w="med" len="med"/>
            <a:tailEnd type="none" w="med" len="med"/>
          </a:ln>
        </p:spPr>
        <p:txBody>
          <a:bodyPr wrap="squar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2596818" y="2499121"/>
            <a:ext cx="574709"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2596818" y="2687893"/>
            <a:ext cx="527132"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2596818" y="2893887"/>
            <a:ext cx="462434"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2597372" y="3101372"/>
            <a:ext cx="414857"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2596818" y="3307821"/>
            <a:ext cx="367280"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2596324" y="3513148"/>
            <a:ext cx="302583"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2596324" y="3716544"/>
            <a:ext cx="255006"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2601887" y="3902755"/>
            <a:ext cx="207429"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243" y="2726918"/>
            <a:ext cx="2379113" cy="1318522"/>
          </a:xfrm>
          <a:prstGeom prst="rect">
            <a:avLst/>
          </a:prstGeom>
        </p:spPr>
      </p:pic>
      <p:sp>
        <p:nvSpPr>
          <p:cNvPr id="28" name="TextBox 27"/>
          <p:cNvSpPr txBox="1"/>
          <p:nvPr/>
        </p:nvSpPr>
        <p:spPr>
          <a:xfrm>
            <a:off x="2616652" y="2298449"/>
            <a:ext cx="449610"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b="1" spc="-2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723220" y="1786366"/>
            <a:ext cx="1488848" cy="271613"/>
          </a:xfrm>
          <a:prstGeom prst="rect">
            <a:avLst/>
          </a:prstGeom>
          <a:noFill/>
          <a:ln>
            <a:noFill/>
            <a:headEnd type="none" w="med" len="med"/>
            <a:tailEnd type="none" w="med" len="med"/>
          </a:ln>
        </p:spPr>
        <p:txBody>
          <a:bodyPr wrap="square" lIns="0" tIns="0" rIns="0" bIns="0" rtlCol="0">
            <a:spAutoFit/>
          </a:bodyPr>
          <a:lstStyle/>
          <a:p>
            <a:pPr defTabSz="685582" fontAlgn="auto">
              <a:spcBef>
                <a:spcPts val="0"/>
              </a:spcBef>
              <a:spcAft>
                <a:spcPts val="0"/>
              </a:spcAft>
            </a:pPr>
            <a:r>
              <a:rPr lang="en-US" sz="1765" b="1" spc="-29" dirty="0">
                <a:solidFill>
                  <a:srgbClr val="404040">
                    <a:lumMod val="50000"/>
                  </a:srgbClr>
                </a:solidFill>
                <a:latin typeface="Segoe Light" panose="020B0302040504020203" pitchFamily="34" charset="0"/>
                <a:ea typeface="Segoe UI" pitchFamily="34" charset="0"/>
                <a:cs typeface="Segoe UI" pitchFamily="34" charset="0"/>
              </a:rPr>
              <a:t>Moore-</a:t>
            </a:r>
            <a:r>
              <a:rPr lang="en-US" sz="1765" b="1" spc="-29" dirty="0" err="1">
                <a:solidFill>
                  <a:srgbClr val="404040">
                    <a:lumMod val="50000"/>
                  </a:srgbClr>
                </a:solidFill>
                <a:latin typeface="Segoe Light" panose="020B0302040504020203" pitchFamily="34" charset="0"/>
                <a:ea typeface="Segoe UI" pitchFamily="34" charset="0"/>
                <a:cs typeface="Segoe UI" pitchFamily="34" charset="0"/>
              </a:rPr>
              <a:t>törvény</a:t>
            </a:r>
            <a:endParaRPr lang="en-US" sz="1765" b="1" spc="-29" dirty="0">
              <a:solidFill>
                <a:srgbClr val="404040">
                  <a:lumMod val="50000"/>
                </a:srgbClr>
              </a:solidFill>
              <a:latin typeface="Segoe Light" panose="020B0302040504020203" pitchFamily="34" charset="0"/>
              <a:ea typeface="Segoe UI" pitchFamily="34" charset="0"/>
              <a:cs typeface="Segoe UI" pitchFamily="34" charset="0"/>
            </a:endParaRPr>
          </a:p>
        </p:txBody>
      </p:sp>
      <p:sp>
        <p:nvSpPr>
          <p:cNvPr id="317" name="TextBox 316"/>
          <p:cNvSpPr txBox="1"/>
          <p:nvPr/>
        </p:nvSpPr>
        <p:spPr>
          <a:xfrm>
            <a:off x="6635956" y="1783278"/>
            <a:ext cx="1503344" cy="271613"/>
          </a:xfrm>
          <a:prstGeom prst="rect">
            <a:avLst/>
          </a:prstGeom>
          <a:noFill/>
          <a:ln>
            <a:noFill/>
            <a:headEnd type="none" w="med" len="med"/>
            <a:tailEnd type="none" w="med" len="med"/>
          </a:ln>
        </p:spPr>
        <p:txBody>
          <a:bodyPr wrap="square" lIns="0" tIns="0" rIns="0" bIns="0" rtlCol="0">
            <a:spAutoFit/>
          </a:bodyPr>
          <a:lstStyle/>
          <a:p>
            <a:pPr defTabSz="685582" fontAlgn="auto">
              <a:spcBef>
                <a:spcPts val="0"/>
              </a:spcBef>
              <a:spcAft>
                <a:spcPts val="0"/>
              </a:spcAft>
            </a:pPr>
            <a:r>
              <a:rPr lang="en-US" sz="1765" b="1" spc="-29" dirty="0">
                <a:solidFill>
                  <a:srgbClr val="404040">
                    <a:lumMod val="50000"/>
                  </a:srgbClr>
                </a:solidFill>
                <a:latin typeface="Segoe Light" panose="020B0302040504020203" pitchFamily="34" charset="0"/>
                <a:ea typeface="Segoe UI" pitchFamily="34" charset="0"/>
                <a:cs typeface="Segoe UI" pitchFamily="34" charset="0"/>
              </a:rPr>
              <a:t>Metcalf-</a:t>
            </a:r>
            <a:r>
              <a:rPr lang="en-US" sz="1765" b="1" spc="-29" dirty="0" err="1">
                <a:solidFill>
                  <a:srgbClr val="404040">
                    <a:lumMod val="50000"/>
                  </a:srgbClr>
                </a:solidFill>
                <a:latin typeface="Segoe Light" panose="020B0302040504020203" pitchFamily="34" charset="0"/>
                <a:ea typeface="Segoe UI" pitchFamily="34" charset="0"/>
                <a:cs typeface="Segoe UI" pitchFamily="34" charset="0"/>
              </a:rPr>
              <a:t>törvény</a:t>
            </a:r>
            <a:endParaRPr lang="en-US" sz="1765" b="1" spc="-29" dirty="0">
              <a:solidFill>
                <a:srgbClr val="404040">
                  <a:lumMod val="50000"/>
                </a:srgbClr>
              </a:solidFill>
              <a:latin typeface="Segoe Light" panose="020B0302040504020203" pitchFamily="34" charset="0"/>
              <a:ea typeface="Segoe UI" pitchFamily="34" charset="0"/>
              <a:cs typeface="Segoe UI" pitchFamily="34" charset="0"/>
            </a:endParaRPr>
          </a:p>
        </p:txBody>
      </p:sp>
      <p:pic>
        <p:nvPicPr>
          <p:cNvPr id="604" name="Picture 603"/>
          <p:cNvPicPr>
            <a:picLocks noChangeAspect="1"/>
          </p:cNvPicPr>
          <p:nvPr/>
        </p:nvPicPr>
        <p:blipFill>
          <a:blip r:embed="rId5"/>
          <a:stretch>
            <a:fillRect/>
          </a:stretch>
        </p:blipFill>
        <p:spPr>
          <a:xfrm>
            <a:off x="5938078" y="2719852"/>
            <a:ext cx="2929963" cy="1451326"/>
          </a:xfrm>
          <a:prstGeom prst="rect">
            <a:avLst/>
          </a:prstGeom>
        </p:spPr>
      </p:pic>
      <p:pic>
        <p:nvPicPr>
          <p:cNvPr id="603" name="Picture 602"/>
          <p:cNvPicPr>
            <a:picLocks noChangeAspect="1"/>
          </p:cNvPicPr>
          <p:nvPr/>
        </p:nvPicPr>
        <p:blipFill>
          <a:blip r:embed="rId6"/>
          <a:stretch>
            <a:fillRect/>
          </a:stretch>
        </p:blipFill>
        <p:spPr>
          <a:xfrm>
            <a:off x="5832065" y="2580918"/>
            <a:ext cx="3111126" cy="1641454"/>
          </a:xfrm>
          <a:prstGeom prst="rect">
            <a:avLst/>
          </a:prstGeom>
        </p:spPr>
      </p:pic>
      <p:sp>
        <p:nvSpPr>
          <p:cNvPr id="2" name="Title 1"/>
          <p:cNvSpPr>
            <a:spLocks noGrp="1"/>
          </p:cNvSpPr>
          <p:nvPr>
            <p:ph type="title"/>
          </p:nvPr>
        </p:nvSpPr>
        <p:spPr>
          <a:xfrm>
            <a:off x="202551" y="217802"/>
            <a:ext cx="8740640" cy="674557"/>
          </a:xfrm>
        </p:spPr>
        <p:txBody>
          <a:bodyPr/>
          <a:lstStyle/>
          <a:p>
            <a:r>
              <a:rPr lang="en-US" dirty="0" err="1"/>
              <a:t>IoT</a:t>
            </a:r>
            <a:r>
              <a:rPr lang="en-US" dirty="0"/>
              <a:t>, mint </a:t>
            </a:r>
            <a:r>
              <a:rPr lang="en-US" dirty="0" err="1"/>
              <a:t>inflexiós</a:t>
            </a:r>
            <a:r>
              <a:rPr lang="en-US" dirty="0"/>
              <a:t> </a:t>
            </a:r>
            <a:r>
              <a:rPr lang="en-US" dirty="0" err="1"/>
              <a:t>pont</a:t>
            </a:r>
            <a:endParaRPr lang="en-US" dirty="0"/>
          </a:p>
        </p:txBody>
      </p:sp>
      <p:sp>
        <p:nvSpPr>
          <p:cNvPr id="30" name="TextBox 29"/>
          <p:cNvSpPr txBox="1"/>
          <p:nvPr/>
        </p:nvSpPr>
        <p:spPr>
          <a:xfrm>
            <a:off x="3640160" y="1783279"/>
            <a:ext cx="1526992" cy="271613"/>
          </a:xfrm>
          <a:prstGeom prst="rect">
            <a:avLst/>
          </a:prstGeom>
          <a:noFill/>
          <a:ln>
            <a:noFill/>
            <a:headEnd type="none" w="med" len="med"/>
            <a:tailEnd type="none" w="med" len="med"/>
          </a:ln>
        </p:spPr>
        <p:txBody>
          <a:bodyPr wrap="square" lIns="0" tIns="0" rIns="0" bIns="0" rtlCol="0">
            <a:spAutoFit/>
          </a:bodyPr>
          <a:lstStyle/>
          <a:p>
            <a:pPr defTabSz="685582" fontAlgn="auto">
              <a:spcBef>
                <a:spcPts val="0"/>
              </a:spcBef>
              <a:spcAft>
                <a:spcPts val="0"/>
              </a:spcAft>
            </a:pPr>
            <a:r>
              <a:rPr lang="en-US" sz="1765" b="1" spc="-29" dirty="0" err="1">
                <a:solidFill>
                  <a:srgbClr val="404040">
                    <a:lumMod val="50000"/>
                  </a:srgbClr>
                </a:solidFill>
                <a:latin typeface="Segoe Light" panose="020B0302040504020203" pitchFamily="34" charset="0"/>
                <a:ea typeface="Segoe UI" pitchFamily="34" charset="0"/>
                <a:cs typeface="Segoe UI" pitchFamily="34" charset="0"/>
              </a:rPr>
              <a:t>Koomey-törvény</a:t>
            </a:r>
            <a:endParaRPr lang="en-US" sz="1765" b="1" spc="-29" dirty="0">
              <a:solidFill>
                <a:srgbClr val="404040">
                  <a:lumMod val="50000"/>
                </a:srgbClr>
              </a:solidFill>
              <a:latin typeface="Segoe Light" panose="020B0302040504020203" pitchFamily="34" charset="0"/>
              <a:ea typeface="Segoe UI" pitchFamily="34" charset="0"/>
              <a:cs typeface="Segoe UI" pitchFamily="34" charset="0"/>
            </a:endParaRPr>
          </a:p>
        </p:txBody>
      </p:sp>
      <p:pic>
        <p:nvPicPr>
          <p:cNvPr id="4" name="Picture 3"/>
          <p:cNvPicPr>
            <a:picLocks noChangeAspect="1"/>
          </p:cNvPicPr>
          <p:nvPr/>
        </p:nvPicPr>
        <p:blipFill>
          <a:blip r:embed="rId7"/>
          <a:stretch>
            <a:fillRect/>
          </a:stretch>
        </p:blipFill>
        <p:spPr>
          <a:xfrm>
            <a:off x="3640160" y="2382226"/>
            <a:ext cx="1364263" cy="1671401"/>
          </a:xfrm>
          <a:prstGeom prst="rect">
            <a:avLst/>
          </a:prstGeom>
        </p:spPr>
      </p:pic>
      <p:sp>
        <p:nvSpPr>
          <p:cNvPr id="41" name="TextBox 40"/>
          <p:cNvSpPr txBox="1"/>
          <p:nvPr/>
        </p:nvSpPr>
        <p:spPr>
          <a:xfrm>
            <a:off x="5070985" y="2530550"/>
            <a:ext cx="266227"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5070985" y="2719322"/>
            <a:ext cx="266227"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5070985" y="2925316"/>
            <a:ext cx="266227"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5071539" y="3132801"/>
            <a:ext cx="266227"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5070985" y="3339251"/>
            <a:ext cx="266227"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5070491" y="3544577"/>
            <a:ext cx="266227"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5070491" y="3747973"/>
            <a:ext cx="266227"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5076055" y="3934184"/>
            <a:ext cx="266227" cy="115416"/>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5052037" y="2219550"/>
            <a:ext cx="613694" cy="230832"/>
          </a:xfrm>
          <a:prstGeom prst="rect">
            <a:avLst/>
          </a:prstGeom>
          <a:noFill/>
          <a:ln>
            <a:noFill/>
            <a:headEnd type="none" w="med" len="med"/>
            <a:tailEnd type="none" w="med" len="med"/>
          </a:ln>
        </p:spPr>
        <p:txBody>
          <a:bodyPr wrap="none" lIns="0" tIns="0" rIns="0" bIns="0" rtlCol="0">
            <a:spAutoFit/>
          </a:bodyPr>
          <a:lstStyle/>
          <a:p>
            <a:pPr defTabSz="685582" fontAlgn="auto">
              <a:spcBef>
                <a:spcPts val="0"/>
              </a:spcBef>
              <a:spcAft>
                <a:spcPts val="0"/>
              </a:spcAft>
            </a:pPr>
            <a:r>
              <a:rPr lang="en-US" sz="750" b="1" spc="-29" dirty="0">
                <a:solidFill>
                  <a:srgbClr val="404040">
                    <a:lumMod val="50000"/>
                  </a:srgbClr>
                </a:solidFill>
                <a:latin typeface="Segoe UI"/>
                <a:ea typeface="Segoe UI" pitchFamily="34" charset="0"/>
                <a:cs typeface="Segoe UI" pitchFamily="34" charset="0"/>
              </a:rPr>
              <a:t>Computations </a:t>
            </a:r>
          </a:p>
          <a:p>
            <a:pPr defTabSz="685582" fontAlgn="auto">
              <a:spcBef>
                <a:spcPts val="0"/>
              </a:spcBef>
              <a:spcAft>
                <a:spcPts val="0"/>
              </a:spcAft>
            </a:pPr>
            <a:r>
              <a:rPr lang="en-US" sz="750" b="1" spc="-2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3640160" y="4087413"/>
            <a:ext cx="195726" cy="115416"/>
          </a:xfrm>
          <a:prstGeom prst="rect">
            <a:avLst/>
          </a:prstGeom>
          <a:noFill/>
          <a:ln>
            <a:noFill/>
            <a:headEnd type="none" w="med" len="med"/>
            <a:tailEnd type="none" w="med" len="med"/>
          </a:ln>
        </p:spPr>
        <p:txBody>
          <a:bodyPr wrap="squar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4795082" y="4089213"/>
            <a:ext cx="195726" cy="115416"/>
          </a:xfrm>
          <a:prstGeom prst="rect">
            <a:avLst/>
          </a:prstGeom>
          <a:noFill/>
          <a:ln>
            <a:noFill/>
            <a:headEnd type="none" w="med" len="med"/>
            <a:tailEnd type="none" w="med" len="med"/>
          </a:ln>
        </p:spPr>
        <p:txBody>
          <a:bodyPr wrap="squar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4217621" y="4091499"/>
            <a:ext cx="195726" cy="115416"/>
          </a:xfrm>
          <a:prstGeom prst="rect">
            <a:avLst/>
          </a:prstGeom>
          <a:noFill/>
          <a:ln>
            <a:noFill/>
            <a:headEnd type="none" w="med" len="med"/>
            <a:tailEnd type="none" w="med" len="med"/>
          </a:ln>
        </p:spPr>
        <p:txBody>
          <a:bodyPr wrap="square" lIns="0" tIns="0" rIns="0" bIns="0" rtlCol="0">
            <a:spAutoFit/>
          </a:bodyPr>
          <a:lstStyle/>
          <a:p>
            <a:pPr defTabSz="685582" fontAlgn="auto">
              <a:spcBef>
                <a:spcPts val="0"/>
              </a:spcBef>
              <a:spcAft>
                <a:spcPts val="0"/>
              </a:spcAft>
            </a:pPr>
            <a:r>
              <a:rPr lang="en-US" sz="750" spc="-2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0161" y="2461050"/>
            <a:ext cx="1327054" cy="1511475"/>
          </a:xfrm>
          <a:prstGeom prst="rect">
            <a:avLst/>
          </a:prstGeom>
        </p:spPr>
      </p:pic>
    </p:spTree>
    <p:extLst>
      <p:ext uri="{BB962C8B-B14F-4D97-AF65-F5344CB8AC3E}">
        <p14:creationId xmlns:p14="http://schemas.microsoft.com/office/powerpoint/2010/main" val="65979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17"/>
                                        </p:tgtEl>
                                        <p:attrNameLst>
                                          <p:attrName>style.visibility</p:attrName>
                                        </p:attrNameLst>
                                      </p:cBhvr>
                                      <p:to>
                                        <p:strVal val="visible"/>
                                      </p:to>
                                    </p:set>
                                    <p:animEffect transition="in" filter="fade">
                                      <p:cBhvr>
                                        <p:cTn id="54" dur="500"/>
                                        <p:tgtEl>
                                          <p:spTgt spid="317"/>
                                        </p:tgtEl>
                                      </p:cBhvr>
                                    </p:animEffect>
                                  </p:childTnLst>
                                </p:cTn>
                              </p:par>
                              <p:par>
                                <p:cTn id="55" presetID="10" presetClass="entr" presetSubtype="0" fill="hold" nodeType="withEffect">
                                  <p:stCondLst>
                                    <p:cond delay="0"/>
                                  </p:stCondLst>
                                  <p:childTnLst>
                                    <p:set>
                                      <p:cBhvr>
                                        <p:cTn id="56" dur="1" fill="hold">
                                          <p:stCondLst>
                                            <p:cond delay="0"/>
                                          </p:stCondLst>
                                        </p:cTn>
                                        <p:tgtEl>
                                          <p:spTgt spid="604"/>
                                        </p:tgtEl>
                                        <p:attrNameLst>
                                          <p:attrName>style.visibility</p:attrName>
                                        </p:attrNameLst>
                                      </p:cBhvr>
                                      <p:to>
                                        <p:strVal val="visible"/>
                                      </p:to>
                                    </p:set>
                                    <p:animEffect transition="in" filter="fade">
                                      <p:cBhvr>
                                        <p:cTn id="57" dur="500"/>
                                        <p:tgtEl>
                                          <p:spTgt spid="604"/>
                                        </p:tgtEl>
                                      </p:cBhvr>
                                    </p:animEffect>
                                  </p:childTnLst>
                                </p:cTn>
                              </p:par>
                              <p:par>
                                <p:cTn id="58" presetID="10" presetClass="entr" presetSubtype="0" fill="hold" nodeType="withEffect">
                                  <p:stCondLst>
                                    <p:cond delay="0"/>
                                  </p:stCondLst>
                                  <p:childTnLst>
                                    <p:set>
                                      <p:cBhvr>
                                        <p:cTn id="59" dur="1" fill="hold">
                                          <p:stCondLst>
                                            <p:cond delay="0"/>
                                          </p:stCondLst>
                                        </p:cTn>
                                        <p:tgtEl>
                                          <p:spTgt spid="603"/>
                                        </p:tgtEl>
                                        <p:attrNameLst>
                                          <p:attrName>style.visibility</p:attrName>
                                        </p:attrNameLst>
                                      </p:cBhvr>
                                      <p:to>
                                        <p:strVal val="visible"/>
                                      </p:to>
                                    </p:set>
                                    <p:animEffect transition="in" filter="fade">
                                      <p:cBhvr>
                                        <p:cTn id="60"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p:bldP spid="30" grpId="0"/>
      <p:bldP spid="41" grpId="0"/>
      <p:bldP spid="42" grpId="0"/>
      <p:bldP spid="43" grpId="0"/>
      <p:bldP spid="44" grpId="0"/>
      <p:bldP spid="45" grpId="0"/>
      <p:bldP spid="46" grpId="0"/>
      <p:bldP spid="47" grpId="0"/>
      <p:bldP spid="48" grpId="0"/>
      <p:bldP spid="49" grpId="0"/>
      <p:bldP spid="50" grpId="0"/>
      <p:bldP spid="51"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geoguessr.com/images/0bb0c2891445bf8edd24fce6f179d12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07116" y="835660"/>
            <a:ext cx="8393771" cy="3109474"/>
            <a:chOff x="539191" y="1766072"/>
            <a:chExt cx="11416112" cy="4229100"/>
          </a:xfrm>
        </p:grpSpPr>
        <p:sp>
          <p:nvSpPr>
            <p:cNvPr id="2" name="Rectangle 1"/>
            <p:cNvSpPr/>
            <p:nvPr/>
          </p:nvSpPr>
          <p:spPr bwMode="auto">
            <a:xfrm>
              <a:off x="539191" y="1766072"/>
              <a:ext cx="11416112" cy="4229100"/>
            </a:xfrm>
            <a:prstGeom prst="rect">
              <a:avLst/>
            </a:prstGeom>
            <a:solidFill>
              <a:srgbClr val="0078D7">
                <a:alpha val="8902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a:endParaRPr lang="en-US" sz="1471" dirty="0">
                <a:gradFill>
                  <a:gsLst>
                    <a:gs pos="0">
                      <a:srgbClr val="FFFFFF"/>
                    </a:gs>
                    <a:gs pos="100000">
                      <a:srgbClr val="FFFFFF"/>
                    </a:gs>
                  </a:gsLst>
                  <a:lin ang="5400000" scaled="0"/>
                </a:gradFill>
                <a:latin typeface="Segoe UI"/>
              </a:endParaRPr>
            </a:p>
          </p:txBody>
        </p:sp>
        <p:sp>
          <p:nvSpPr>
            <p:cNvPr id="11" name="Rectangle 10"/>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a:r>
                <a:rPr lang="en-US" sz="7059" dirty="0">
                  <a:solidFill>
                    <a:srgbClr val="FFFFFF"/>
                  </a:solidFill>
                  <a:latin typeface="Segoe UI Light"/>
                </a:rPr>
                <a:t>25 MILLIÁRD</a:t>
              </a:r>
              <a:br>
                <a:rPr lang="en-US" sz="1765" dirty="0">
                  <a:solidFill>
                    <a:srgbClr val="FFFFFF"/>
                  </a:solidFill>
                  <a:latin typeface="Segoe UI"/>
                </a:rPr>
              </a:br>
              <a:r>
                <a:rPr lang="en-US" sz="3235" dirty="0" err="1">
                  <a:solidFill>
                    <a:srgbClr val="FFFFFF"/>
                  </a:solidFill>
                  <a:latin typeface="Segoe UI"/>
                </a:rPr>
                <a:t>összekapcsolt</a:t>
              </a:r>
              <a:r>
                <a:rPr lang="en-US" sz="3235" dirty="0">
                  <a:solidFill>
                    <a:srgbClr val="FFFFFF"/>
                  </a:solidFill>
                  <a:latin typeface="Segoe UI"/>
                </a:rPr>
                <a:t> “</a:t>
              </a:r>
              <a:r>
                <a:rPr lang="en-US" sz="3235" dirty="0" err="1">
                  <a:solidFill>
                    <a:srgbClr val="FFFFFF"/>
                  </a:solidFill>
                  <a:latin typeface="Segoe UI"/>
                </a:rPr>
                <a:t>dolog</a:t>
              </a:r>
              <a:r>
                <a:rPr lang="en-US" sz="3235" dirty="0">
                  <a:solidFill>
                    <a:srgbClr val="FFFFFF"/>
                  </a:solidFill>
                  <a:latin typeface="Segoe UI"/>
                </a:rPr>
                <a:t>”</a:t>
              </a:r>
              <a:endParaRPr lang="en-US" sz="3235"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905614" y="5420312"/>
              <a:ext cx="4843836" cy="544880"/>
            </a:xfrm>
            <a:prstGeom prst="rect">
              <a:avLst/>
            </a:prstGeom>
            <a:noFill/>
          </p:spPr>
          <p:txBody>
            <a:bodyPr wrap="square" lIns="134464" tIns="107571" rIns="134464" bIns="107571" rtlCol="0">
              <a:spAutoFit/>
            </a:bodyPr>
            <a:lstStyle/>
            <a:p>
              <a:pPr algn="r" defTabSz="685845" fontAlgn="auto">
                <a:lnSpc>
                  <a:spcPct val="90000"/>
                </a:lnSpc>
                <a:spcBef>
                  <a:spcPts val="0"/>
                </a:spcBef>
                <a:spcAft>
                  <a:spcPts val="0"/>
                </a:spcAft>
              </a:pPr>
              <a:r>
                <a:rPr lang="en-US" sz="1324" b="1" dirty="0">
                  <a:solidFill>
                    <a:srgbClr val="FFFFFF"/>
                  </a:solidFill>
                  <a:latin typeface="Segoe UI"/>
                  <a:ea typeface="+mn-ea"/>
                  <a:cs typeface="Segoe UI"/>
                </a:rPr>
                <a:t>Gartner</a:t>
              </a:r>
              <a:endParaRPr lang="en-US" sz="1324" dirty="0">
                <a:solidFill>
                  <a:srgbClr val="FFFFFF"/>
                </a:solidFill>
                <a:latin typeface="Segoe UI"/>
                <a:ea typeface="+mn-ea"/>
                <a:cs typeface="Segoe UI"/>
              </a:endParaRPr>
            </a:p>
          </p:txBody>
        </p:sp>
      </p:grpSp>
      <p:grpSp>
        <p:nvGrpSpPr>
          <p:cNvPr id="163" name="Group 162"/>
          <p:cNvGrpSpPr/>
          <p:nvPr/>
        </p:nvGrpSpPr>
        <p:grpSpPr>
          <a:xfrm>
            <a:off x="407115" y="835660"/>
            <a:ext cx="8492669" cy="3109474"/>
            <a:chOff x="539191" y="1766072"/>
            <a:chExt cx="11550619" cy="4229100"/>
          </a:xfrm>
        </p:grpSpPr>
        <p:sp>
          <p:nvSpPr>
            <p:cNvPr id="164" name="Rectangle 163"/>
            <p:cNvSpPr/>
            <p:nvPr/>
          </p:nvSpPr>
          <p:spPr bwMode="auto">
            <a:xfrm>
              <a:off x="539191" y="1766072"/>
              <a:ext cx="11416112" cy="4229100"/>
            </a:xfrm>
            <a:prstGeom prst="rect">
              <a:avLst/>
            </a:prstGeom>
            <a:solidFill>
              <a:schemeClr val="accent4">
                <a:alpha val="8902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a:endParaRPr lang="en-US" sz="1471" dirty="0">
                <a:gradFill>
                  <a:gsLst>
                    <a:gs pos="0">
                      <a:srgbClr val="FFFFFF"/>
                    </a:gs>
                    <a:gs pos="100000">
                      <a:srgbClr val="FFFFFF"/>
                    </a:gs>
                  </a:gsLst>
                  <a:lin ang="5400000" scaled="0"/>
                </a:gradFill>
                <a:latin typeface="Segoe UI"/>
              </a:endParaRPr>
            </a:p>
          </p:txBody>
        </p:sp>
        <p:sp>
          <p:nvSpPr>
            <p:cNvPr id="165" name="Rectangle 164"/>
            <p:cNvSpPr/>
            <p:nvPr/>
          </p:nvSpPr>
          <p:spPr bwMode="auto">
            <a:xfrm>
              <a:off x="803603" y="1949407"/>
              <a:ext cx="1059072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a:r>
                <a:rPr lang="en-US" sz="5400" dirty="0">
                  <a:solidFill>
                    <a:srgbClr val="FFFFFF"/>
                  </a:solidFill>
                  <a:latin typeface="Segoe UI Light"/>
                </a:rPr>
                <a:t>7200 MILLIÁRD DOLLÁR</a:t>
              </a:r>
              <a:br>
                <a:rPr lang="en-US" sz="6000" dirty="0">
                  <a:solidFill>
                    <a:srgbClr val="FFFFFF"/>
                  </a:solidFill>
                  <a:latin typeface="Segoe UI Light"/>
                </a:rPr>
              </a:br>
              <a:r>
                <a:rPr lang="en-US" sz="2941" dirty="0" err="1">
                  <a:solidFill>
                    <a:srgbClr val="FFFFFF"/>
                  </a:solidFill>
                  <a:latin typeface="Segoe UI"/>
                </a:rPr>
                <a:t>az</a:t>
              </a:r>
              <a:r>
                <a:rPr lang="en-US" sz="2941" dirty="0">
                  <a:solidFill>
                    <a:srgbClr val="FFFFFF"/>
                  </a:solidFill>
                  <a:latin typeface="Segoe UI"/>
                </a:rPr>
                <a:t> </a:t>
              </a:r>
              <a:r>
                <a:rPr lang="en-US" sz="2941" dirty="0" err="1">
                  <a:solidFill>
                    <a:srgbClr val="FFFFFF"/>
                  </a:solidFill>
                  <a:latin typeface="Segoe UI"/>
                </a:rPr>
                <a:t>IoT-piac</a:t>
              </a:r>
              <a:r>
                <a:rPr lang="en-US" sz="2941" dirty="0">
                  <a:solidFill>
                    <a:srgbClr val="FFFFFF"/>
                  </a:solidFill>
                  <a:latin typeface="Segoe UI"/>
                </a:rPr>
                <a:t> </a:t>
              </a:r>
              <a:r>
                <a:rPr lang="en-US" sz="2941" dirty="0" err="1">
                  <a:solidFill>
                    <a:srgbClr val="FFFFFF"/>
                  </a:solidFill>
                  <a:latin typeface="Segoe UI"/>
                </a:rPr>
                <a:t>várható</a:t>
              </a:r>
              <a:r>
                <a:rPr lang="en-US" sz="2941" dirty="0">
                  <a:solidFill>
                    <a:srgbClr val="FFFFFF"/>
                  </a:solidFill>
                  <a:latin typeface="Segoe UI"/>
                </a:rPr>
                <a:t> </a:t>
              </a:r>
              <a:r>
                <a:rPr lang="en-US" sz="2941" dirty="0" err="1">
                  <a:solidFill>
                    <a:srgbClr val="FFFFFF"/>
                  </a:solidFill>
                  <a:latin typeface="Segoe UI"/>
                </a:rPr>
                <a:t>mérete</a:t>
              </a:r>
              <a:r>
                <a:rPr lang="en-US" sz="2941" dirty="0">
                  <a:solidFill>
                    <a:srgbClr val="FFFFFF"/>
                  </a:solidFill>
                  <a:latin typeface="Segoe UI"/>
                </a:rPr>
                <a:t> 2020-ban</a:t>
              </a:r>
              <a:br>
                <a:rPr lang="en-US" sz="2941" dirty="0">
                  <a:solidFill>
                    <a:srgbClr val="FFFFFF"/>
                  </a:solidFill>
                  <a:latin typeface="Segoe UI"/>
                </a:rPr>
              </a:br>
              <a:r>
                <a:rPr lang="en-US" sz="2941" dirty="0">
                  <a:solidFill>
                    <a:srgbClr val="FFFFFF"/>
                  </a:solidFill>
                  <a:latin typeface="Segoe UI"/>
                </a:rPr>
                <a:t>(a </a:t>
              </a:r>
              <a:r>
                <a:rPr lang="en-US" sz="2941" dirty="0" err="1">
                  <a:solidFill>
                    <a:srgbClr val="FFFFFF"/>
                  </a:solidFill>
                  <a:latin typeface="Segoe UI"/>
                </a:rPr>
                <a:t>magyar</a:t>
              </a:r>
              <a:r>
                <a:rPr lang="en-US" sz="2941" dirty="0">
                  <a:solidFill>
                    <a:srgbClr val="FFFFFF"/>
                  </a:solidFill>
                  <a:latin typeface="Segoe UI"/>
                </a:rPr>
                <a:t> GDP 50-szerese)</a:t>
              </a:r>
            </a:p>
          </p:txBody>
        </p:sp>
        <p:sp>
          <p:nvSpPr>
            <p:cNvPr id="166" name="TextBox 165"/>
            <p:cNvSpPr txBox="1"/>
            <p:nvPr/>
          </p:nvSpPr>
          <p:spPr>
            <a:xfrm>
              <a:off x="5675086" y="5379671"/>
              <a:ext cx="6414724" cy="572612"/>
            </a:xfrm>
            <a:prstGeom prst="rect">
              <a:avLst/>
            </a:prstGeom>
            <a:noFill/>
          </p:spPr>
          <p:txBody>
            <a:bodyPr wrap="square" lIns="134464" tIns="107571" rIns="134464" bIns="107571" rtlCol="0">
              <a:spAutoFit/>
            </a:bodyPr>
            <a:lstStyle/>
            <a:p>
              <a:pPr defTabSz="685845" fontAlgn="auto">
                <a:spcBef>
                  <a:spcPts val="0"/>
                </a:spcBef>
                <a:spcAft>
                  <a:spcPts val="0"/>
                </a:spcAft>
              </a:pPr>
              <a:r>
                <a:rPr lang="en-US" sz="1324" b="1" dirty="0">
                  <a:solidFill>
                    <a:srgbClr val="FFFFFF"/>
                  </a:solidFill>
                  <a:latin typeface="Segoe UI"/>
                  <a:ea typeface="+mn-ea"/>
                  <a:cs typeface="Segoe UI"/>
                </a:rPr>
                <a:t>IDC: </a:t>
              </a:r>
              <a:r>
                <a:rPr lang="en-US" sz="1029" dirty="0">
                  <a:solidFill>
                    <a:srgbClr val="FFFFFF"/>
                  </a:solidFill>
                  <a:latin typeface="Segoe UI"/>
                  <a:ea typeface="+mn-ea"/>
                </a:rPr>
                <a:t>Worldwide and Regional Internet of Things (</a:t>
              </a:r>
              <a:r>
                <a:rPr lang="en-US" sz="1029" dirty="0" err="1">
                  <a:solidFill>
                    <a:srgbClr val="FFFFFF"/>
                  </a:solidFill>
                  <a:latin typeface="Segoe UI"/>
                  <a:ea typeface="+mn-ea"/>
                </a:rPr>
                <a:t>IoT</a:t>
              </a:r>
              <a:r>
                <a:rPr lang="en-US" sz="1029" dirty="0">
                  <a:solidFill>
                    <a:srgbClr val="FFFFFF"/>
                  </a:solidFill>
                  <a:latin typeface="Segoe UI"/>
                  <a:ea typeface="+mn-ea"/>
                </a:rPr>
                <a:t>) 2014–2020 Forecast</a:t>
              </a:r>
              <a:endParaRPr lang="en-US" sz="1029" dirty="0">
                <a:solidFill>
                  <a:srgbClr val="FFFFFF"/>
                </a:solidFill>
                <a:latin typeface="Segoe UI"/>
                <a:ea typeface="+mn-ea"/>
                <a:cs typeface="Segoe UI"/>
              </a:endParaRPr>
            </a:p>
          </p:txBody>
        </p:sp>
      </p:grpSp>
    </p:spTree>
    <p:extLst>
      <p:ext uri="{BB962C8B-B14F-4D97-AF65-F5344CB8AC3E}">
        <p14:creationId xmlns:p14="http://schemas.microsoft.com/office/powerpoint/2010/main" val="1905271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decel="100000" fill="hold" nodeType="clickEffect">
                                  <p:stCondLst>
                                    <p:cond delay="0"/>
                                  </p:stCondLst>
                                  <p:childTnLst>
                                    <p:anim calcmode="lin" valueType="num">
                                      <p:cBhvr additive="base">
                                        <p:cTn id="12" dur="750"/>
                                        <p:tgtEl>
                                          <p:spTgt spid="5"/>
                                        </p:tgtEl>
                                        <p:attrNameLst>
                                          <p:attrName>ppt_x</p:attrName>
                                        </p:attrNameLst>
                                      </p:cBhvr>
                                      <p:tavLst>
                                        <p:tav tm="0">
                                          <p:val>
                                            <p:strVal val="ppt_x"/>
                                          </p:val>
                                        </p:tav>
                                        <p:tav tm="100000">
                                          <p:val>
                                            <p:strVal val="1+ppt_w/2"/>
                                          </p:val>
                                        </p:tav>
                                      </p:tavLst>
                                    </p:anim>
                                    <p:anim calcmode="lin" valueType="num">
                                      <p:cBhvr additive="base">
                                        <p:cTn id="13" dur="750"/>
                                        <p:tgtEl>
                                          <p:spTgt spid="5"/>
                                        </p:tgtEl>
                                        <p:attrNameLst>
                                          <p:attrName>ppt_y</p:attrName>
                                        </p:attrNameLst>
                                      </p:cBhvr>
                                      <p:tavLst>
                                        <p:tav tm="0">
                                          <p:val>
                                            <p:strVal val="ppt_y"/>
                                          </p:val>
                                        </p:tav>
                                        <p:tav tm="100000">
                                          <p:val>
                                            <p:strVal val="ppt_y"/>
                                          </p:val>
                                        </p:tav>
                                      </p:tavLst>
                                    </p:anim>
                                    <p:set>
                                      <p:cBhvr>
                                        <p:cTn id="14" dur="1" fill="hold">
                                          <p:stCondLst>
                                            <p:cond delay="749"/>
                                          </p:stCondLst>
                                        </p:cTn>
                                        <p:tgtEl>
                                          <p:spTgt spid="5"/>
                                        </p:tgtEl>
                                        <p:attrNameLst>
                                          <p:attrName>style.visibility</p:attrName>
                                        </p:attrNameLst>
                                      </p:cBhvr>
                                      <p:to>
                                        <p:strVal val="hidden"/>
                                      </p:to>
                                    </p:set>
                                  </p:childTnLst>
                                </p:cTn>
                              </p:par>
                              <p:par>
                                <p:cTn id="15" presetID="2" presetClass="entr" presetSubtype="8" decel="100000" fill="hold" nodeType="with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750" fill="hold"/>
                                        <p:tgtEl>
                                          <p:spTgt spid="163"/>
                                        </p:tgtEl>
                                        <p:attrNameLst>
                                          <p:attrName>ppt_x</p:attrName>
                                        </p:attrNameLst>
                                      </p:cBhvr>
                                      <p:tavLst>
                                        <p:tav tm="0">
                                          <p:val>
                                            <p:strVal val="0-#ppt_w/2"/>
                                          </p:val>
                                        </p:tav>
                                        <p:tav tm="100000">
                                          <p:val>
                                            <p:strVal val="#ppt_x"/>
                                          </p:val>
                                        </p:tav>
                                      </p:tavLst>
                                    </p:anim>
                                    <p:anim calcmode="lin" valueType="num">
                                      <p:cBhvr additive="base">
                                        <p:cTn id="18" dur="7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705453" y="3271751"/>
            <a:ext cx="1145019" cy="851632"/>
            <a:chOff x="1270632" y="4066342"/>
            <a:chExt cx="1557305" cy="115827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31"/>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3661164" y="2255268"/>
            <a:ext cx="1708469" cy="274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5" rIns="34285" bIns="68570" numCol="1" spcCol="0" rtlCol="0" fromWordArt="0" anchor="b" anchorCtr="0" forceAA="0" compatLnSpc="1">
            <a:prstTxWarp prst="textNoShape">
              <a:avLst/>
            </a:prstTxWarp>
            <a:noAutofit/>
          </a:bodyPr>
          <a:lstStyle/>
          <a:p>
            <a:pPr algn="ctr" defTabSz="685513">
              <a:defRPr/>
            </a:pPr>
            <a:endParaRPr lang="en-US" sz="882" spc="-38" dirty="0" err="1">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2267160" y="2364529"/>
            <a:ext cx="721972" cy="135743"/>
          </a:xfrm>
          <a:prstGeom prst="rect">
            <a:avLst/>
          </a:prstGeom>
          <a:solidFill>
            <a:schemeClr val="bg1"/>
          </a:solidFill>
          <a:ln>
            <a:noFill/>
            <a:headEnd type="none" w="med" len="med"/>
            <a:tailEnd type="none" w="med" len="med"/>
          </a:ln>
        </p:spPr>
        <p:txBody>
          <a:bodyPr wrap="none" lIns="68570" tIns="0" rIns="68570" bIns="0" rtlCol="0">
            <a:spAutoFit/>
          </a:bodyPr>
          <a:lstStyle/>
          <a:p>
            <a:pPr defTabSz="685739" fontAlgn="auto">
              <a:spcBef>
                <a:spcPts val="0"/>
              </a:spcBef>
              <a:spcAft>
                <a:spcPts val="0"/>
              </a:spcAft>
              <a:defRPr/>
            </a:pPr>
            <a:r>
              <a:rPr lang="en-US" sz="882"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6151667" y="2364529"/>
            <a:ext cx="721972" cy="135743"/>
          </a:xfrm>
          <a:prstGeom prst="rect">
            <a:avLst/>
          </a:prstGeom>
          <a:solidFill>
            <a:schemeClr val="bg1"/>
          </a:solidFill>
          <a:ln>
            <a:noFill/>
            <a:headEnd type="none" w="med" len="med"/>
            <a:tailEnd type="none" w="med" len="med"/>
          </a:ln>
        </p:spPr>
        <p:txBody>
          <a:bodyPr wrap="none" lIns="68570" tIns="0" rIns="68570" bIns="0" rtlCol="0">
            <a:spAutoFit/>
          </a:bodyPr>
          <a:lstStyle/>
          <a:p>
            <a:pPr defTabSz="685739" fontAlgn="auto">
              <a:spcBef>
                <a:spcPts val="0"/>
              </a:spcBef>
              <a:spcAft>
                <a:spcPts val="0"/>
              </a:spcAft>
              <a:defRPr/>
            </a:pPr>
            <a:r>
              <a:rPr lang="en-US" sz="882"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310626" y="4164087"/>
            <a:ext cx="866661" cy="637092"/>
            <a:chOff x="422472" y="5641832"/>
            <a:chExt cx="1178719" cy="86649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10973" cy="166131"/>
            </a:xfrm>
            <a:prstGeom prst="rect">
              <a:avLst/>
            </a:prstGeom>
            <a:noFill/>
            <a:ln>
              <a:noFill/>
              <a:headEnd type="none" w="med" len="med"/>
              <a:tailEnd type="none" w="med" len="med"/>
            </a:ln>
          </p:spPr>
          <p:txBody>
            <a:bodyPr wrap="none" lIns="0" tIns="0" rIns="0" bIns="0" rtlCol="0">
              <a:spAutoFit/>
            </a:bodyPr>
            <a:lstStyle/>
            <a:p>
              <a:pP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329559" y="4148103"/>
            <a:ext cx="958366" cy="650624"/>
            <a:chOff x="1818203" y="5627360"/>
            <a:chExt cx="1303444" cy="88489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6131"/>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2445444" y="4418325"/>
            <a:ext cx="677301" cy="382854"/>
            <a:chOff x="3375397" y="5944689"/>
            <a:chExt cx="921177" cy="52070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75397" y="6299266"/>
              <a:ext cx="921177" cy="166131"/>
            </a:xfrm>
            <a:prstGeom prst="rect">
              <a:avLst/>
            </a:prstGeom>
            <a:noFill/>
            <a:ln>
              <a:noFill/>
              <a:headEnd type="none" w="med" len="med"/>
              <a:tailEnd type="none" w="med" len="med"/>
            </a:ln>
          </p:spPr>
          <p:txBody>
            <a:bodyPr wrap="non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820135" y="2727899"/>
            <a:ext cx="1341479" cy="607145"/>
            <a:chOff x="1745850" y="3471299"/>
            <a:chExt cx="1824504" cy="825760"/>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760"/>
              <a:chOff x="1897721" y="3634129"/>
              <a:chExt cx="1554014" cy="809642"/>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80" y="4262755"/>
                <a:ext cx="1053600" cy="181016"/>
              </a:xfrm>
              <a:prstGeom prst="rect">
                <a:avLst/>
              </a:prstGeom>
              <a:noFill/>
              <a:ln>
                <a:noFill/>
                <a:headEnd type="none" w="med" len="med"/>
                <a:tailEnd type="none" w="med" len="med"/>
              </a:ln>
            </p:spPr>
            <p:txBody>
              <a:bodyPr wrap="none" lIns="0" tIns="0" rIns="0" bIns="0" rtlCol="0">
                <a:spAutoFit/>
              </a:bodyPr>
              <a:lstStyle/>
              <a:p>
                <a:pPr defTabSz="685739" fontAlgn="auto">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5301137" y="1636537"/>
            <a:ext cx="712776" cy="540943"/>
            <a:chOff x="6554445" y="2304447"/>
            <a:chExt cx="969425" cy="735721"/>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6"/>
              <a:ext cx="969425" cy="332262"/>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b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2858584" y="626089"/>
            <a:ext cx="1153216" cy="664359"/>
            <a:chOff x="2949120" y="959884"/>
            <a:chExt cx="1537840" cy="885939"/>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6286" cy="181017"/>
            </a:xfrm>
            <a:prstGeom prst="rect">
              <a:avLst/>
            </a:prstGeom>
            <a:noFill/>
            <a:ln>
              <a:noFill/>
              <a:headEnd type="none" w="med" len="med"/>
              <a:tailEnd type="none" w="med" len="med"/>
            </a:ln>
          </p:spPr>
          <p:txBody>
            <a:bodyPr wrap="none" lIns="0" tIns="0" rIns="0" bIns="0" rtlCol="0">
              <a:spAutoFit/>
            </a:bodyPr>
            <a:lstStyle/>
            <a:p>
              <a:pPr defTabSz="685739" fontAlgn="auto">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4123572" y="1389067"/>
            <a:ext cx="1033951" cy="788516"/>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2" y="2678459"/>
              <a:ext cx="890654" cy="184620"/>
            </a:xfrm>
            <a:prstGeom prst="rect">
              <a:avLst/>
            </a:prstGeom>
            <a:noFill/>
            <a:ln>
              <a:noFill/>
              <a:headEnd type="none" w="med" len="med"/>
              <a:tailEnd type="none" w="med" len="med"/>
            </a:ln>
          </p:spPr>
          <p:txBody>
            <a:bodyPr wrap="none" lIns="0" tIns="0" rIns="0" bIns="0" rtlCol="0">
              <a:spAutoFit/>
            </a:bodyPr>
            <a:lstStyle/>
            <a:p>
              <a:pPr defTabSz="685739" fontAlgn="auto">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4233891" y="643359"/>
            <a:ext cx="699531" cy="647088"/>
            <a:chOff x="8929498" y="207486"/>
            <a:chExt cx="932841" cy="862907"/>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7"/>
              <a:ext cx="735690" cy="181016"/>
            </a:xfrm>
            <a:prstGeom prst="rect">
              <a:avLst/>
            </a:prstGeom>
            <a:noFill/>
            <a:ln>
              <a:noFill/>
              <a:headEnd type="none" w="med" len="med"/>
              <a:tailEnd type="none" w="med" len="med"/>
            </a:ln>
          </p:spPr>
          <p:txBody>
            <a:bodyPr wrap="none" lIns="0" tIns="0" rIns="0" bIns="0" rtlCol="0">
              <a:spAutoFit/>
            </a:bodyPr>
            <a:lstStyle/>
            <a:p>
              <a:pPr defTabSz="685739" fontAlgn="auto">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5633887" y="3541669"/>
            <a:ext cx="1325996" cy="528635"/>
            <a:chOff x="6271027" y="4495379"/>
            <a:chExt cx="1803446" cy="71898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31"/>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7413217" y="1292985"/>
            <a:ext cx="900018" cy="841799"/>
            <a:chOff x="9419830" y="2092834"/>
            <a:chExt cx="1200194" cy="1122558"/>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2" y="2889615"/>
              <a:ext cx="1025492" cy="325777"/>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7427390" y="3589571"/>
            <a:ext cx="1185424" cy="480733"/>
            <a:chOff x="7903736" y="4560527"/>
            <a:chExt cx="1612259" cy="65383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31"/>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834047" y="1272868"/>
            <a:ext cx="1069856" cy="904646"/>
            <a:chOff x="847196" y="1782271"/>
            <a:chExt cx="1426677" cy="1206367"/>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43275" y="2626606"/>
              <a:ext cx="938853" cy="362032"/>
            </a:xfrm>
            <a:prstGeom prst="rect">
              <a:avLst/>
            </a:prstGeom>
            <a:noFill/>
            <a:ln>
              <a:noFill/>
              <a:headEnd type="none" w="med" len="med"/>
              <a:tailEnd type="none" w="med" len="med"/>
            </a:ln>
          </p:spPr>
          <p:txBody>
            <a:bodyPr wrap="none" lIns="0" tIns="0" rIns="0" bIns="0" rtlCol="0">
              <a:spAutoFit/>
            </a:bodyPr>
            <a:lstStyle/>
            <a:p>
              <a:pPr algn="ctr" defTabSz="685739" fontAlgn="auto">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b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047518" y="1374553"/>
            <a:ext cx="1932440" cy="803030"/>
            <a:chOff x="2292772" y="1933440"/>
            <a:chExt cx="2576953" cy="1070858"/>
          </a:xfrm>
        </p:grpSpPr>
        <p:sp>
          <p:nvSpPr>
            <p:cNvPr id="33" name="TextBox 32"/>
            <p:cNvSpPr txBox="1"/>
            <p:nvPr/>
          </p:nvSpPr>
          <p:spPr>
            <a:xfrm>
              <a:off x="3453236" y="2607761"/>
              <a:ext cx="665833" cy="362031"/>
            </a:xfrm>
            <a:prstGeom prst="rect">
              <a:avLst/>
            </a:prstGeom>
            <a:solidFill>
              <a:schemeClr val="bg1"/>
            </a:solidFill>
            <a:ln>
              <a:noFill/>
              <a:headEnd type="none" w="med" len="med"/>
              <a:tailEnd type="none" w="med" len="med"/>
            </a:ln>
          </p:spPr>
          <p:txBody>
            <a:bodyPr wrap="none" lIns="0" tIns="0" rIns="0" bIns="0" rtlCol="0">
              <a:spAutoFit/>
            </a:bodyPr>
            <a:lstStyle/>
            <a:p>
              <a:pPr algn="ctr" defTabSz="685739" fontAlgn="auto">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b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2353365" y="3424893"/>
            <a:ext cx="1125176" cy="645361"/>
            <a:chOff x="2990926" y="4347197"/>
            <a:chExt cx="1530317" cy="877736"/>
          </a:xfrm>
        </p:grpSpPr>
        <p:grpSp>
          <p:nvGrpSpPr>
            <p:cNvPr id="86" name="Group 85"/>
            <p:cNvGrpSpPr/>
            <p:nvPr/>
          </p:nvGrpSpPr>
          <p:grpSpPr>
            <a:xfrm>
              <a:off x="2990926" y="4387663"/>
              <a:ext cx="1510747" cy="837270"/>
              <a:chOff x="4081423" y="3807102"/>
              <a:chExt cx="1481259" cy="820928"/>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777"/>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3946048" y="3378588"/>
            <a:ext cx="1220333" cy="691717"/>
            <a:chOff x="4356635" y="4190162"/>
            <a:chExt cx="1627341" cy="922420"/>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888"/>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5155513" y="532878"/>
            <a:ext cx="1262726" cy="757554"/>
            <a:chOff x="5749613" y="729418"/>
            <a:chExt cx="1717395" cy="103032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31"/>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3280264" y="4159658"/>
            <a:ext cx="1776492" cy="641523"/>
            <a:chOff x="4608584" y="5347831"/>
            <a:chExt cx="2416152" cy="87251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5" cy="166131"/>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2344618" y="2654498"/>
            <a:ext cx="1355620" cy="627452"/>
            <a:chOff x="3147693" y="3619230"/>
            <a:chExt cx="1843738" cy="853378"/>
          </a:xfrm>
        </p:grpSpPr>
        <p:grpSp>
          <p:nvGrpSpPr>
            <p:cNvPr id="85" name="Group 84"/>
            <p:cNvGrpSpPr/>
            <p:nvPr/>
          </p:nvGrpSpPr>
          <p:grpSpPr>
            <a:xfrm>
              <a:off x="3187985" y="3644921"/>
              <a:ext cx="1803446" cy="827687"/>
              <a:chOff x="2494814" y="4523940"/>
              <a:chExt cx="1768245" cy="811532"/>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889"/>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6157526" y="1184083"/>
            <a:ext cx="1112076" cy="1115599"/>
            <a:chOff x="7800664" y="1490044"/>
            <a:chExt cx="1482978" cy="1487677"/>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777"/>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b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5209029" y="4163846"/>
            <a:ext cx="1849376" cy="637334"/>
            <a:chOff x="7221447" y="5354337"/>
            <a:chExt cx="2515280" cy="86681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5" cy="166131"/>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6640331" y="597456"/>
            <a:ext cx="1972013" cy="692976"/>
            <a:chOff x="7474120" y="810255"/>
            <a:chExt cx="2682075" cy="94249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31"/>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3803628" y="2979277"/>
            <a:ext cx="631003" cy="373446"/>
            <a:chOff x="5857029" y="3812967"/>
            <a:chExt cx="858208" cy="507913"/>
          </a:xfrm>
        </p:grpSpPr>
        <p:sp>
          <p:nvSpPr>
            <p:cNvPr id="98" name="TextBox 97"/>
            <p:cNvSpPr txBox="1"/>
            <p:nvPr/>
          </p:nvSpPr>
          <p:spPr>
            <a:xfrm>
              <a:off x="5950400" y="4154749"/>
              <a:ext cx="764837" cy="166131"/>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5927284" y="2743214"/>
            <a:ext cx="875551" cy="723493"/>
            <a:chOff x="8064522" y="3448408"/>
            <a:chExt cx="1190810" cy="98400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262"/>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424499" y="540570"/>
            <a:ext cx="1211994" cy="749879"/>
            <a:chOff x="1276603" y="736335"/>
            <a:chExt cx="1648396" cy="1019888"/>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16255" cy="184620"/>
            </a:xfrm>
            <a:prstGeom prst="rect">
              <a:avLst/>
            </a:prstGeom>
            <a:noFill/>
            <a:ln>
              <a:noFill/>
              <a:headEnd type="none" w="med" len="med"/>
              <a:tailEnd type="none" w="med" len="med"/>
            </a:ln>
          </p:spPr>
          <p:txBody>
            <a:bodyPr wrap="none" lIns="0" tIns="0" rIns="0" bIns="0" rtlCol="0">
              <a:spAutoFit/>
            </a:bodyPr>
            <a:lstStyle/>
            <a:p>
              <a:pPr defTabSz="685739" fontAlgn="auto">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6842489" y="2780834"/>
            <a:ext cx="1741027" cy="615233"/>
            <a:chOff x="8986224" y="3526302"/>
            <a:chExt cx="2367917" cy="83675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31"/>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7210676" y="4179296"/>
            <a:ext cx="1567604" cy="621884"/>
            <a:chOff x="9760366" y="4441211"/>
            <a:chExt cx="2132050" cy="84580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31"/>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4896600" y="2711210"/>
            <a:ext cx="735033" cy="667279"/>
            <a:chOff x="6987973" y="3537607"/>
            <a:chExt cx="999696" cy="907546"/>
          </a:xfrm>
        </p:grpSpPr>
        <p:sp>
          <p:nvSpPr>
            <p:cNvPr id="158" name="TextBox 157"/>
            <p:cNvSpPr txBox="1"/>
            <p:nvPr/>
          </p:nvSpPr>
          <p:spPr>
            <a:xfrm>
              <a:off x="7117271" y="4112890"/>
              <a:ext cx="813341" cy="332263"/>
            </a:xfrm>
            <a:prstGeom prst="rect">
              <a:avLst/>
            </a:prstGeom>
            <a:noFill/>
            <a:ln>
              <a:noFill/>
              <a:headEnd type="none" w="med" len="med"/>
              <a:tailEnd type="none" w="med" len="med"/>
            </a:ln>
          </p:spPr>
          <p:txBody>
            <a:bodyPr wrap="square" lIns="0" tIns="0" rIns="0" bIns="0" rtlCol="0">
              <a:spAutoFit/>
            </a:bodyPr>
            <a:lstStyle/>
            <a:p>
              <a:pPr algn="ctr" defTabSz="685739" fontAlgn="auto">
                <a:lnSpc>
                  <a:spcPct val="90000"/>
                </a:lnSpc>
                <a:spcBef>
                  <a:spcPts val="0"/>
                </a:spcBef>
                <a:spcAft>
                  <a:spcPts val="0"/>
                </a:spcAft>
                <a:defRPr/>
              </a:pPr>
              <a:r>
                <a:rPr lang="en-US" sz="882" spc="-2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err="1"/>
              <a:t>IoT</a:t>
            </a:r>
            <a:r>
              <a:rPr lang="en-US" dirty="0"/>
              <a:t> 2016</a:t>
            </a:r>
          </a:p>
        </p:txBody>
      </p:sp>
      <p:grpSp>
        <p:nvGrpSpPr>
          <p:cNvPr id="225" name="Group 224"/>
          <p:cNvGrpSpPr/>
          <p:nvPr/>
        </p:nvGrpSpPr>
        <p:grpSpPr>
          <a:xfrm>
            <a:off x="497723" y="2363922"/>
            <a:ext cx="386350" cy="353667"/>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a:solidFill>
                  <a:srgbClr val="505050"/>
                </a:solidFill>
                <a:latin typeface="Segoe UI"/>
                <a:ea typeface="+mn-ea"/>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a:solidFill>
                  <a:srgbClr val="505050"/>
                </a:solidFill>
                <a:latin typeface="Segoe UI"/>
                <a:ea typeface="+mn-ea"/>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a:solidFill>
                  <a:srgbClr val="505050"/>
                </a:solidFill>
                <a:latin typeface="Segoe UI"/>
                <a:ea typeface="+mn-ea"/>
              </a:endParaRPr>
            </a:p>
          </p:txBody>
        </p:sp>
      </p:grpSp>
      <p:grpSp>
        <p:nvGrpSpPr>
          <p:cNvPr id="229" name="Group 228"/>
          <p:cNvGrpSpPr/>
          <p:nvPr/>
        </p:nvGrpSpPr>
        <p:grpSpPr>
          <a:xfrm>
            <a:off x="8269060" y="2363922"/>
            <a:ext cx="386350" cy="353667"/>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a:solidFill>
                  <a:srgbClr val="505050"/>
                </a:solidFill>
                <a:latin typeface="Segoe UI"/>
                <a:ea typeface="+mn-ea"/>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a:solidFill>
                  <a:srgbClr val="505050"/>
                </a:solidFill>
                <a:latin typeface="Segoe UI"/>
                <a:ea typeface="+mn-ea"/>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a:solidFill>
                  <a:srgbClr val="505050"/>
                </a:solidFill>
                <a:latin typeface="Segoe UI"/>
                <a:ea typeface="+mn-ea"/>
              </a:endParaRPr>
            </a:p>
          </p:txBody>
        </p:sp>
      </p:grpSp>
      <p:sp>
        <p:nvSpPr>
          <p:cNvPr id="233" name="Freeform 92"/>
          <p:cNvSpPr>
            <a:spLocks noEditPoints="1"/>
          </p:cNvSpPr>
          <p:nvPr/>
        </p:nvSpPr>
        <p:spPr bwMode="auto">
          <a:xfrm>
            <a:off x="4432296" y="2316066"/>
            <a:ext cx="268461" cy="405025"/>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a:solidFill>
                <a:srgbClr val="505050"/>
              </a:solidFill>
              <a:latin typeface="Segoe UI"/>
              <a:ea typeface="+mn-ea"/>
            </a:endParaRPr>
          </a:p>
        </p:txBody>
      </p:sp>
      <p:sp>
        <p:nvSpPr>
          <p:cNvPr id="234" name="Rectangle 93"/>
          <p:cNvSpPr>
            <a:spLocks noChangeArrowheads="1"/>
          </p:cNvSpPr>
          <p:nvPr/>
        </p:nvSpPr>
        <p:spPr bwMode="auto">
          <a:xfrm>
            <a:off x="968209" y="2519162"/>
            <a:ext cx="3316072" cy="36183"/>
          </a:xfrm>
          <a:prstGeom prst="rect">
            <a:avLst/>
          </a:prstGeom>
          <a:solidFill>
            <a:schemeClr val="accent1"/>
          </a:solidFill>
          <a:ln>
            <a:noFill/>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a:solidFill>
                <a:srgbClr val="505050"/>
              </a:solidFill>
              <a:latin typeface="Segoe UI"/>
              <a:ea typeface="+mn-ea"/>
            </a:endParaRPr>
          </a:p>
        </p:txBody>
      </p:sp>
      <p:sp>
        <p:nvSpPr>
          <p:cNvPr id="235" name="Rectangle 94"/>
          <p:cNvSpPr>
            <a:spLocks noChangeArrowheads="1"/>
          </p:cNvSpPr>
          <p:nvPr/>
        </p:nvSpPr>
        <p:spPr bwMode="auto">
          <a:xfrm>
            <a:off x="4852716" y="2519162"/>
            <a:ext cx="3316072" cy="36183"/>
          </a:xfrm>
          <a:prstGeom prst="rect">
            <a:avLst/>
          </a:prstGeom>
          <a:solidFill>
            <a:schemeClr val="accent1"/>
          </a:solidFill>
          <a:ln>
            <a:noFill/>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a:solidFill>
                <a:srgbClr val="505050"/>
              </a:solidFill>
              <a:latin typeface="Segoe UI"/>
              <a:ea typeface="+mn-ea"/>
            </a:endParaRPr>
          </a:p>
        </p:txBody>
      </p:sp>
      <p:sp>
        <p:nvSpPr>
          <p:cNvPr id="236" name="TextBox 235"/>
          <p:cNvSpPr txBox="1"/>
          <p:nvPr/>
        </p:nvSpPr>
        <p:spPr>
          <a:xfrm>
            <a:off x="499066" y="2736650"/>
            <a:ext cx="382669" cy="158377"/>
          </a:xfrm>
          <a:prstGeom prst="rect">
            <a:avLst/>
          </a:prstGeom>
          <a:noFill/>
          <a:ln>
            <a:noFill/>
            <a:headEnd type="none" w="med" len="med"/>
            <a:tailEnd type="none" w="med" len="med"/>
          </a:ln>
        </p:spPr>
        <p:txBody>
          <a:bodyPr wrap="none" lIns="0" tIns="0" rIns="0" bIns="0" rtlCol="0">
            <a:spAutoFit/>
          </a:bodyPr>
          <a:lstStyle/>
          <a:p>
            <a:pPr defTabSz="685739" fontAlgn="auto">
              <a:spcBef>
                <a:spcPts val="0"/>
              </a:spcBef>
              <a:spcAft>
                <a:spcPts val="0"/>
              </a:spcAft>
              <a:defRPr/>
            </a:pPr>
            <a:r>
              <a:rPr lang="en-US" sz="1029" b="1" spc="-2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8279249" y="2736650"/>
            <a:ext cx="382669" cy="158377"/>
          </a:xfrm>
          <a:prstGeom prst="rect">
            <a:avLst/>
          </a:prstGeom>
          <a:noFill/>
          <a:ln>
            <a:noFill/>
            <a:headEnd type="none" w="med" len="med"/>
            <a:tailEnd type="none" w="med" len="med"/>
          </a:ln>
        </p:spPr>
        <p:txBody>
          <a:bodyPr wrap="none" lIns="0" tIns="0" rIns="0" bIns="0" rtlCol="0">
            <a:spAutoFit/>
          </a:bodyPr>
          <a:lstStyle/>
          <a:p>
            <a:pPr defTabSz="685739" fontAlgn="auto">
              <a:spcBef>
                <a:spcPts val="0"/>
              </a:spcBef>
              <a:spcAft>
                <a:spcPts val="0"/>
              </a:spcAft>
              <a:defRPr/>
            </a:pPr>
            <a:r>
              <a:rPr lang="en-US" sz="1029" b="1" spc="-2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4182461" y="2736650"/>
            <a:ext cx="764825" cy="158377"/>
          </a:xfrm>
          <a:prstGeom prst="rect">
            <a:avLst/>
          </a:prstGeom>
          <a:noFill/>
          <a:ln>
            <a:noFill/>
            <a:headEnd type="none" w="med" len="med"/>
            <a:tailEnd type="none" w="med" len="med"/>
          </a:ln>
        </p:spPr>
        <p:txBody>
          <a:bodyPr wrap="none" lIns="0" tIns="0" rIns="0" bIns="0" rtlCol="0">
            <a:spAutoFit/>
          </a:bodyPr>
          <a:lstStyle/>
          <a:p>
            <a:pPr defTabSz="685739" fontAlgn="auto">
              <a:spcBef>
                <a:spcPts val="0"/>
              </a:spcBef>
              <a:spcAft>
                <a:spcPts val="0"/>
              </a:spcAft>
              <a:defRPr/>
            </a:pPr>
            <a:r>
              <a:rPr lang="en-US" sz="1029" b="1" spc="-2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35920040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4407222" y="1901004"/>
            <a:ext cx="976288" cy="760207"/>
          </a:xfrm>
          <a:prstGeom prst="line">
            <a:avLst/>
          </a:prstGeom>
          <a:noFill/>
          <a:ln w="203200" cap="rnd" cmpd="sng" algn="ctr">
            <a:solidFill>
              <a:srgbClr val="009900"/>
            </a:solidFill>
            <a:prstDash val="solid"/>
            <a:headEnd type="none"/>
            <a:tailEnd type="none"/>
          </a:ln>
          <a:effectLst/>
        </p:spPr>
      </p:cxnSp>
      <p:sp>
        <p:nvSpPr>
          <p:cNvPr id="3" name="Title 2"/>
          <p:cNvSpPr>
            <a:spLocks noGrp="1"/>
          </p:cNvSpPr>
          <p:nvPr>
            <p:ph type="title"/>
          </p:nvPr>
        </p:nvSpPr>
        <p:spPr/>
        <p:txBody>
          <a:bodyPr/>
          <a:lstStyle/>
          <a:p>
            <a:r>
              <a:rPr lang="en-US" dirty="0"/>
              <a:t>Windows Embedded </a:t>
            </a:r>
            <a:r>
              <a:rPr lang="en-US" dirty="0" err="1"/>
              <a:t>konvergencia</a:t>
            </a:r>
            <a:endParaRPr lang="en-US" dirty="0"/>
          </a:p>
        </p:txBody>
      </p:sp>
      <p:sp>
        <p:nvSpPr>
          <p:cNvPr id="48" name="Rectangle 47"/>
          <p:cNvSpPr/>
          <p:nvPr/>
        </p:nvSpPr>
        <p:spPr bwMode="auto">
          <a:xfrm>
            <a:off x="7009625" y="2644679"/>
            <a:ext cx="2132432" cy="137014"/>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p:cNvSpPr/>
          <p:nvPr/>
        </p:nvSpPr>
        <p:spPr bwMode="auto">
          <a:xfrm>
            <a:off x="-17830" y="2629817"/>
            <a:ext cx="2010731" cy="157645"/>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1785192" y="2629818"/>
            <a:ext cx="3721786" cy="154390"/>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2595" y="1281878"/>
            <a:ext cx="923324" cy="143936"/>
          </a:xfrm>
          <a:prstGeom prst="rect">
            <a:avLst/>
          </a:prstGeom>
          <a:solidFill>
            <a:srgbClr val="009900"/>
          </a:solidFill>
          <a:ln w="9525" cap="flat" cmpd="sng" algn="ctr">
            <a:solidFill>
              <a:srgbClr val="00990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a:off x="-12222" y="4055304"/>
            <a:ext cx="964118" cy="14393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a:off x="5419622" y="2629817"/>
            <a:ext cx="1782069" cy="144443"/>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p:cNvCxnSpPr/>
          <p:nvPr/>
        </p:nvCxnSpPr>
        <p:spPr>
          <a:xfrm>
            <a:off x="925920" y="1346249"/>
            <a:ext cx="920435" cy="554755"/>
          </a:xfrm>
          <a:prstGeom prst="line">
            <a:avLst/>
          </a:prstGeom>
          <a:noFill/>
          <a:ln w="203200" cap="rnd" cmpd="sng" algn="ctr">
            <a:solidFill>
              <a:srgbClr val="009900"/>
            </a:solidFill>
            <a:prstDash val="solid"/>
            <a:headEnd type="none"/>
            <a:tailEnd type="none"/>
          </a:ln>
          <a:effectLst/>
        </p:spPr>
      </p:cxnSp>
      <p:cxnSp>
        <p:nvCxnSpPr>
          <p:cNvPr id="55" name="Straight Connector 54"/>
          <p:cNvCxnSpPr/>
          <p:nvPr/>
        </p:nvCxnSpPr>
        <p:spPr>
          <a:xfrm flipV="1">
            <a:off x="5004562" y="3157641"/>
            <a:ext cx="419104" cy="310499"/>
          </a:xfrm>
          <a:prstGeom prst="line">
            <a:avLst/>
          </a:prstGeom>
          <a:noFill/>
          <a:ln w="203200" cap="rnd" cmpd="sng" algn="ctr">
            <a:solidFill>
              <a:srgbClr val="002050"/>
            </a:solidFill>
            <a:prstDash val="solid"/>
            <a:headEnd type="none"/>
            <a:tailEnd type="none"/>
          </a:ln>
          <a:effectLst/>
        </p:spPr>
      </p:cxnSp>
      <p:cxnSp>
        <p:nvCxnSpPr>
          <p:cNvPr id="56" name="Straight Connector 55"/>
          <p:cNvCxnSpPr/>
          <p:nvPr/>
        </p:nvCxnSpPr>
        <p:spPr>
          <a:xfrm flipV="1">
            <a:off x="1858061" y="1901005"/>
            <a:ext cx="2549160" cy="2737"/>
          </a:xfrm>
          <a:prstGeom prst="line">
            <a:avLst/>
          </a:prstGeom>
          <a:noFill/>
          <a:ln w="209550" cap="rnd" cmpd="sng" algn="ctr">
            <a:solidFill>
              <a:srgbClr val="009900"/>
            </a:solidFill>
            <a:prstDash val="solid"/>
            <a:headEnd type="none"/>
            <a:tailEnd type="none"/>
          </a:ln>
          <a:effectLst/>
        </p:spPr>
      </p:cxnSp>
      <p:cxnSp>
        <p:nvCxnSpPr>
          <p:cNvPr id="57" name="Straight Connector 56"/>
          <p:cNvCxnSpPr/>
          <p:nvPr/>
        </p:nvCxnSpPr>
        <p:spPr>
          <a:xfrm flipV="1">
            <a:off x="1829541" y="3471879"/>
            <a:ext cx="3155786" cy="8505"/>
          </a:xfrm>
          <a:prstGeom prst="line">
            <a:avLst/>
          </a:prstGeom>
          <a:noFill/>
          <a:ln w="203200" cap="rnd" cmpd="sng" algn="ctr">
            <a:solidFill>
              <a:srgbClr val="002050"/>
            </a:solidFill>
            <a:prstDash val="solid"/>
            <a:headEnd type="none"/>
            <a:tailEnd type="none"/>
          </a:ln>
          <a:effectLst/>
        </p:spPr>
      </p:cxnSp>
      <p:sp>
        <p:nvSpPr>
          <p:cNvPr id="58" name="TextBox 57"/>
          <p:cNvSpPr txBox="1"/>
          <p:nvPr/>
        </p:nvSpPr>
        <p:spPr>
          <a:xfrm>
            <a:off x="610101" y="4204008"/>
            <a:ext cx="646701" cy="408448"/>
          </a:xfrm>
          <a:prstGeom prst="rect">
            <a:avLst/>
          </a:prstGeom>
          <a:noFill/>
        </p:spPr>
        <p:txBody>
          <a:bodyPr wrap="square" lIns="137082" tIns="109666" rIns="137082" bIns="109666" rtlCol="0">
            <a:spAutoFit/>
          </a:bodyPr>
          <a:lstStyle/>
          <a:p>
            <a:pPr defTabSz="685669" fontAlgn="auto">
              <a:lnSpc>
                <a:spcPct val="90000"/>
              </a:lnSpc>
              <a:spcBef>
                <a:spcPts val="450"/>
              </a:spcBef>
              <a:spcAft>
                <a:spcPts val="0"/>
              </a:spcAft>
            </a:pPr>
            <a:r>
              <a:rPr lang="en-US" sz="1350" dirty="0">
                <a:gradFill>
                  <a:gsLst>
                    <a:gs pos="2917">
                      <a:srgbClr val="000000"/>
                    </a:gs>
                    <a:gs pos="30000">
                      <a:srgbClr val="000000"/>
                    </a:gs>
                  </a:gsLst>
                  <a:lin ang="5400000" scaled="0"/>
                </a:gradFill>
                <a:latin typeface="Segoe UI Light" panose="020B0502040204020203" pitchFamily="34" charset="0"/>
                <a:ea typeface="+mn-ea"/>
              </a:rPr>
              <a:t>v6.5</a:t>
            </a:r>
            <a:endParaRPr lang="en-US" sz="1500" dirty="0">
              <a:gradFill>
                <a:gsLst>
                  <a:gs pos="2917">
                    <a:srgbClr val="000000"/>
                  </a:gs>
                  <a:gs pos="30000">
                    <a:srgbClr val="000000"/>
                  </a:gs>
                </a:gsLst>
                <a:lin ang="5400000" scaled="0"/>
              </a:gradFill>
              <a:latin typeface="Segoe UI Light" panose="020B0502040204020203" pitchFamily="34" charset="0"/>
              <a:ea typeface="+mn-ea"/>
            </a:endParaRPr>
          </a:p>
        </p:txBody>
      </p:sp>
      <p:sp>
        <p:nvSpPr>
          <p:cNvPr id="59" name="TextBox 58"/>
          <p:cNvSpPr txBox="1"/>
          <p:nvPr/>
        </p:nvSpPr>
        <p:spPr>
          <a:xfrm>
            <a:off x="2070238" y="3101052"/>
            <a:ext cx="3222358" cy="408448"/>
          </a:xfrm>
          <a:prstGeom prst="rect">
            <a:avLst/>
          </a:prstGeom>
          <a:noFill/>
        </p:spPr>
        <p:txBody>
          <a:bodyPr wrap="square" lIns="137082" tIns="109666" rIns="137082" bIns="109666" rtlCol="0">
            <a:spAutoFit/>
          </a:bodyPr>
          <a:lstStyle/>
          <a:p>
            <a:pPr defTabSz="685669" fontAlgn="auto">
              <a:lnSpc>
                <a:spcPct val="90000"/>
              </a:lnSpc>
              <a:spcBef>
                <a:spcPts val="450"/>
              </a:spcBef>
              <a:spcAft>
                <a:spcPts val="0"/>
              </a:spcAft>
              <a:defRPr/>
            </a:pPr>
            <a:r>
              <a:rPr lang="en-US" sz="1350" kern="0" dirty="0">
                <a:gradFill>
                  <a:gsLst>
                    <a:gs pos="2917">
                      <a:srgbClr val="000000"/>
                    </a:gs>
                    <a:gs pos="30000">
                      <a:srgbClr val="000000"/>
                    </a:gs>
                  </a:gsLst>
                  <a:lin ang="5400000" scaled="0"/>
                </a:gradFill>
                <a:latin typeface="Segoe UI Light" panose="020B0502040204020203" pitchFamily="34" charset="0"/>
                <a:ea typeface="+mn-ea"/>
              </a:rPr>
              <a:t>Windows Embedded Handheld</a:t>
            </a:r>
            <a:endParaRPr lang="en-US" sz="1500" kern="0" dirty="0">
              <a:gradFill>
                <a:gsLst>
                  <a:gs pos="2917">
                    <a:srgbClr val="000000"/>
                  </a:gs>
                  <a:gs pos="30000">
                    <a:srgbClr val="000000"/>
                  </a:gs>
                </a:gsLst>
                <a:lin ang="5400000" scaled="0"/>
              </a:gradFill>
              <a:latin typeface="Segoe UI"/>
              <a:ea typeface="+mn-ea"/>
            </a:endParaRPr>
          </a:p>
        </p:txBody>
      </p:sp>
      <p:sp>
        <p:nvSpPr>
          <p:cNvPr id="61" name="TextBox 60"/>
          <p:cNvSpPr txBox="1"/>
          <p:nvPr/>
        </p:nvSpPr>
        <p:spPr>
          <a:xfrm>
            <a:off x="2381541" y="2319760"/>
            <a:ext cx="2116171" cy="408448"/>
          </a:xfrm>
          <a:prstGeom prst="rect">
            <a:avLst/>
          </a:prstGeom>
          <a:noFill/>
        </p:spPr>
        <p:txBody>
          <a:bodyPr wrap="square" lIns="137082" tIns="109666" rIns="137082" bIns="109666" rtlCol="0">
            <a:spAutoFit/>
          </a:bodyPr>
          <a:lstStyle/>
          <a:p>
            <a:pPr defTabSz="685669" fontAlgn="auto">
              <a:lnSpc>
                <a:spcPct val="90000"/>
              </a:lnSpc>
              <a:spcBef>
                <a:spcPts val="450"/>
              </a:spcBef>
              <a:spcAft>
                <a:spcPts val="0"/>
              </a:spcAft>
              <a:defRPr/>
            </a:pPr>
            <a:r>
              <a:rPr lang="en-US" sz="1350" kern="0" dirty="0">
                <a:gradFill>
                  <a:gsLst>
                    <a:gs pos="2917">
                      <a:srgbClr val="000000"/>
                    </a:gs>
                    <a:gs pos="30000">
                      <a:srgbClr val="000000"/>
                    </a:gs>
                  </a:gsLst>
                  <a:lin ang="5400000" scaled="0"/>
                </a:gradFill>
                <a:latin typeface="Segoe UI Light" panose="020B0502040204020203" pitchFamily="34" charset="0"/>
                <a:ea typeface="+mn-ea"/>
              </a:rPr>
              <a:t>Windows Embedded</a:t>
            </a:r>
            <a:endParaRPr lang="en-US" sz="1500" kern="0" dirty="0">
              <a:gradFill>
                <a:gsLst>
                  <a:gs pos="2917">
                    <a:srgbClr val="000000"/>
                  </a:gs>
                  <a:gs pos="30000">
                    <a:srgbClr val="000000"/>
                  </a:gs>
                </a:gsLst>
                <a:lin ang="5400000" scaled="0"/>
              </a:gradFill>
              <a:latin typeface="Segoe UI"/>
              <a:ea typeface="+mn-ea"/>
            </a:endParaRPr>
          </a:p>
        </p:txBody>
      </p:sp>
      <p:sp>
        <p:nvSpPr>
          <p:cNvPr id="63" name="TextBox 62"/>
          <p:cNvSpPr txBox="1"/>
          <p:nvPr/>
        </p:nvSpPr>
        <p:spPr>
          <a:xfrm>
            <a:off x="6835314" y="4055254"/>
            <a:ext cx="1997347" cy="429223"/>
          </a:xfrm>
          <a:prstGeom prst="rect">
            <a:avLst/>
          </a:prstGeom>
          <a:noFill/>
        </p:spPr>
        <p:txBody>
          <a:bodyPr wrap="square" lIns="137082" tIns="109666" rIns="137082" bIns="109666" rtlCol="0">
            <a:spAutoFit/>
          </a:bodyPr>
          <a:lstStyle/>
          <a:p>
            <a:pPr defTabSz="685669" fontAlgn="auto">
              <a:lnSpc>
                <a:spcPct val="90000"/>
              </a:lnSpc>
              <a:spcBef>
                <a:spcPts val="450"/>
              </a:spcBef>
              <a:spcAft>
                <a:spcPts val="0"/>
              </a:spcAft>
              <a:defRPr/>
            </a:pPr>
            <a:r>
              <a:rPr lang="en-US" sz="1500" kern="0" dirty="0">
                <a:gradFill>
                  <a:gsLst>
                    <a:gs pos="2917">
                      <a:srgbClr val="000000"/>
                    </a:gs>
                    <a:gs pos="30000">
                      <a:srgbClr val="000000"/>
                    </a:gs>
                  </a:gsLst>
                  <a:lin ang="5400000" scaled="0"/>
                </a:gradFill>
                <a:latin typeface="Segoe UI Light" panose="020B0502040204020203" pitchFamily="34" charset="0"/>
                <a:ea typeface="+mn-ea"/>
              </a:rPr>
              <a:t>Windows on Devices</a:t>
            </a:r>
            <a:endParaRPr lang="en-US" kern="0" dirty="0">
              <a:gradFill>
                <a:gsLst>
                  <a:gs pos="2917">
                    <a:srgbClr val="000000"/>
                  </a:gs>
                  <a:gs pos="30000">
                    <a:srgbClr val="000000"/>
                  </a:gs>
                </a:gsLst>
                <a:lin ang="5400000" scaled="0"/>
              </a:gradFill>
              <a:latin typeface="Segoe UI"/>
              <a:ea typeface="+mn-ea"/>
            </a:endParaRPr>
          </a:p>
        </p:txBody>
      </p:sp>
      <p:sp>
        <p:nvSpPr>
          <p:cNvPr id="64" name="TextBox 63"/>
          <p:cNvSpPr txBox="1"/>
          <p:nvPr/>
        </p:nvSpPr>
        <p:spPr>
          <a:xfrm>
            <a:off x="2027076" y="1528291"/>
            <a:ext cx="3626621" cy="408448"/>
          </a:xfrm>
          <a:prstGeom prst="rect">
            <a:avLst/>
          </a:prstGeom>
          <a:noFill/>
        </p:spPr>
        <p:txBody>
          <a:bodyPr wrap="square" lIns="137082" tIns="109666" rIns="137082" bIns="109666" rtlCol="0">
            <a:spAutoFit/>
          </a:bodyPr>
          <a:lstStyle/>
          <a:p>
            <a:pPr defTabSz="685669" fontAlgn="auto">
              <a:lnSpc>
                <a:spcPct val="90000"/>
              </a:lnSpc>
              <a:spcBef>
                <a:spcPts val="450"/>
              </a:spcBef>
              <a:spcAft>
                <a:spcPts val="0"/>
              </a:spcAft>
            </a:pPr>
            <a:r>
              <a:rPr lang="en-US" sz="1350" dirty="0">
                <a:gradFill>
                  <a:gsLst>
                    <a:gs pos="2917">
                      <a:srgbClr val="000000"/>
                    </a:gs>
                    <a:gs pos="30000">
                      <a:srgbClr val="000000"/>
                    </a:gs>
                  </a:gsLst>
                  <a:lin ang="5400000" scaled="0"/>
                </a:gradFill>
                <a:latin typeface="Segoe UI Light" panose="020B0502040204020203" pitchFamily="34" charset="0"/>
                <a:ea typeface="+mn-ea"/>
              </a:rPr>
              <a:t>Windows Embedded Standard</a:t>
            </a:r>
            <a:endParaRPr lang="en-US" sz="1500" dirty="0">
              <a:gradFill>
                <a:gsLst>
                  <a:gs pos="2917">
                    <a:srgbClr val="000000"/>
                  </a:gs>
                  <a:gs pos="30000">
                    <a:srgbClr val="000000"/>
                  </a:gs>
                </a:gsLst>
                <a:lin ang="5400000" scaled="0"/>
              </a:gradFill>
              <a:latin typeface="Segoe UI Light" panose="020B0502040204020203" pitchFamily="34" charset="0"/>
              <a:ea typeface="+mn-ea"/>
            </a:endParaRPr>
          </a:p>
        </p:txBody>
      </p:sp>
      <p:sp>
        <p:nvSpPr>
          <p:cNvPr id="65" name="Oval 64"/>
          <p:cNvSpPr/>
          <p:nvPr/>
        </p:nvSpPr>
        <p:spPr>
          <a:xfrm>
            <a:off x="819188" y="1244318"/>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sp>
        <p:nvSpPr>
          <p:cNvPr id="67" name="Rectangle 66"/>
          <p:cNvSpPr/>
          <p:nvPr/>
        </p:nvSpPr>
        <p:spPr bwMode="auto">
          <a:xfrm>
            <a:off x="7009625" y="2502125"/>
            <a:ext cx="2132432" cy="142376"/>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7009625" y="2781870"/>
            <a:ext cx="2132432" cy="143936"/>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p:cNvSpPr/>
          <p:nvPr/>
        </p:nvSpPr>
        <p:spPr bwMode="auto">
          <a:xfrm>
            <a:off x="7205217" y="2925982"/>
            <a:ext cx="1936840" cy="143936"/>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0" name="Straight Connector 69"/>
          <p:cNvCxnSpPr>
            <a:endCxn id="68" idx="1"/>
          </p:cNvCxnSpPr>
          <p:nvPr/>
        </p:nvCxnSpPr>
        <p:spPr>
          <a:xfrm flipV="1">
            <a:off x="6369037" y="2853837"/>
            <a:ext cx="640588" cy="300724"/>
          </a:xfrm>
          <a:prstGeom prst="line">
            <a:avLst/>
          </a:prstGeom>
          <a:noFill/>
          <a:ln w="203200" cap="rnd" cmpd="sng" algn="ctr">
            <a:solidFill>
              <a:srgbClr val="002050"/>
            </a:solidFill>
            <a:prstDash val="solid"/>
            <a:headEnd type="none"/>
            <a:tailEnd type="none"/>
          </a:ln>
          <a:effectLst/>
        </p:spPr>
      </p:cxnSp>
      <p:cxnSp>
        <p:nvCxnSpPr>
          <p:cNvPr id="71" name="Straight Connector 70"/>
          <p:cNvCxnSpPr/>
          <p:nvPr/>
        </p:nvCxnSpPr>
        <p:spPr>
          <a:xfrm flipV="1">
            <a:off x="5419622" y="3154561"/>
            <a:ext cx="949415" cy="2566"/>
          </a:xfrm>
          <a:prstGeom prst="line">
            <a:avLst/>
          </a:prstGeom>
          <a:noFill/>
          <a:ln w="203200" cap="rnd" cmpd="sng" algn="ctr">
            <a:solidFill>
              <a:srgbClr val="002050"/>
            </a:solidFill>
            <a:prstDash val="solid"/>
            <a:headEnd type="none"/>
            <a:tailEnd type="none"/>
          </a:ln>
          <a:effectLst/>
        </p:spPr>
      </p:cxnSp>
      <p:cxnSp>
        <p:nvCxnSpPr>
          <p:cNvPr id="72" name="Straight Connector 71"/>
          <p:cNvCxnSpPr/>
          <p:nvPr/>
        </p:nvCxnSpPr>
        <p:spPr>
          <a:xfrm flipV="1">
            <a:off x="966711" y="3488032"/>
            <a:ext cx="862829" cy="639240"/>
          </a:xfrm>
          <a:prstGeom prst="line">
            <a:avLst/>
          </a:prstGeom>
          <a:noFill/>
          <a:ln w="203200" cap="rnd" cmpd="sng" algn="ctr">
            <a:solidFill>
              <a:srgbClr val="002050"/>
            </a:solidFill>
            <a:prstDash val="solid"/>
            <a:headEnd type="none"/>
            <a:tailEnd type="none"/>
          </a:ln>
          <a:effectLst/>
        </p:spPr>
      </p:cxnSp>
      <p:sp>
        <p:nvSpPr>
          <p:cNvPr id="73" name="Oval 72"/>
          <p:cNvSpPr/>
          <p:nvPr/>
        </p:nvSpPr>
        <p:spPr>
          <a:xfrm>
            <a:off x="819188" y="4025476"/>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sp>
        <p:nvSpPr>
          <p:cNvPr id="74" name="Rounded Rectangle 73"/>
          <p:cNvSpPr/>
          <p:nvPr/>
        </p:nvSpPr>
        <p:spPr bwMode="auto">
          <a:xfrm>
            <a:off x="1764083" y="1760606"/>
            <a:ext cx="262995" cy="1873224"/>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p:cNvSpPr/>
          <p:nvPr/>
        </p:nvSpPr>
        <p:spPr>
          <a:xfrm>
            <a:off x="1797678" y="1809747"/>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sp>
        <p:nvSpPr>
          <p:cNvPr id="76" name="Oval 75"/>
          <p:cNvSpPr/>
          <p:nvPr/>
        </p:nvSpPr>
        <p:spPr>
          <a:xfrm>
            <a:off x="1797678" y="2617670"/>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sp>
        <p:nvSpPr>
          <p:cNvPr id="77" name="Oval 76"/>
          <p:cNvSpPr/>
          <p:nvPr/>
        </p:nvSpPr>
        <p:spPr>
          <a:xfrm>
            <a:off x="1797097" y="3378231"/>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sp>
        <p:nvSpPr>
          <p:cNvPr id="81" name="TextBox 80"/>
          <p:cNvSpPr txBox="1"/>
          <p:nvPr/>
        </p:nvSpPr>
        <p:spPr>
          <a:xfrm>
            <a:off x="5163022" y="2197870"/>
            <a:ext cx="556719" cy="408448"/>
          </a:xfrm>
          <a:prstGeom prst="rect">
            <a:avLst/>
          </a:prstGeom>
          <a:noFill/>
        </p:spPr>
        <p:txBody>
          <a:bodyPr wrap="square" lIns="137082" tIns="109666" rIns="137082" bIns="109666" rtlCol="0">
            <a:spAutoFit/>
          </a:bodyPr>
          <a:lstStyle/>
          <a:p>
            <a:pPr defTabSz="685669" fontAlgn="auto">
              <a:lnSpc>
                <a:spcPct val="90000"/>
              </a:lnSpc>
              <a:spcBef>
                <a:spcPts val="450"/>
              </a:spcBef>
              <a:spcAft>
                <a:spcPts val="0"/>
              </a:spcAft>
              <a:defRPr/>
            </a:pPr>
            <a:r>
              <a:rPr lang="en-US" sz="1350" kern="0" dirty="0">
                <a:gradFill>
                  <a:gsLst>
                    <a:gs pos="2917">
                      <a:srgbClr val="000000"/>
                    </a:gs>
                    <a:gs pos="30000">
                      <a:srgbClr val="000000"/>
                    </a:gs>
                  </a:gsLst>
                  <a:lin ang="5400000" scaled="0"/>
                </a:gradFill>
                <a:latin typeface="Segoe UI Light" panose="020B0502040204020203" pitchFamily="34" charset="0"/>
                <a:ea typeface="+mn-ea"/>
              </a:rPr>
              <a:t>v8.1</a:t>
            </a:r>
            <a:endParaRPr lang="en-US" sz="1500" kern="0" dirty="0">
              <a:gradFill>
                <a:gsLst>
                  <a:gs pos="2917">
                    <a:srgbClr val="000000"/>
                  </a:gs>
                  <a:gs pos="30000">
                    <a:srgbClr val="000000"/>
                  </a:gs>
                </a:gsLst>
                <a:lin ang="5400000" scaled="0"/>
              </a:gradFill>
              <a:latin typeface="Segoe UI"/>
              <a:ea typeface="+mn-ea"/>
            </a:endParaRPr>
          </a:p>
        </p:txBody>
      </p:sp>
      <p:cxnSp>
        <p:nvCxnSpPr>
          <p:cNvPr id="82" name="Straight Connector 81"/>
          <p:cNvCxnSpPr/>
          <p:nvPr/>
        </p:nvCxnSpPr>
        <p:spPr>
          <a:xfrm flipH="1" flipV="1">
            <a:off x="7373328" y="3106766"/>
            <a:ext cx="12624" cy="899350"/>
          </a:xfrm>
          <a:prstGeom prst="line">
            <a:avLst/>
          </a:prstGeom>
          <a:noFill/>
          <a:ln w="203200" cap="rnd" cmpd="sng" algn="ctr">
            <a:solidFill>
              <a:srgbClr val="FFC000"/>
            </a:solidFill>
            <a:prstDash val="solid"/>
            <a:headEnd type="none"/>
            <a:tailEnd type="none"/>
          </a:ln>
          <a:effectLst/>
        </p:spPr>
      </p:cxnSp>
      <p:sp>
        <p:nvSpPr>
          <p:cNvPr id="88" name="Oval 87"/>
          <p:cNvSpPr/>
          <p:nvPr/>
        </p:nvSpPr>
        <p:spPr>
          <a:xfrm>
            <a:off x="7269678" y="3855940"/>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sp>
        <p:nvSpPr>
          <p:cNvPr id="89" name="Line Callout 1 (Accent Bar) 88"/>
          <p:cNvSpPr/>
          <p:nvPr/>
        </p:nvSpPr>
        <p:spPr bwMode="auto">
          <a:xfrm rot="16200000">
            <a:off x="1393321" y="4108583"/>
            <a:ext cx="1053196" cy="419327"/>
          </a:xfrm>
          <a:prstGeom prst="accentCallout1">
            <a:avLst>
              <a:gd name="adj1" fmla="val 45693"/>
              <a:gd name="adj2" fmla="val 102517"/>
              <a:gd name="adj3" fmla="val 45589"/>
              <a:gd name="adj4" fmla="val 113813"/>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8978">
              <a:lnSpc>
                <a:spcPct val="90000"/>
              </a:lnSpc>
              <a:defRPr/>
            </a:pPr>
            <a:r>
              <a:rPr lang="en-US" sz="1050" kern="0" dirty="0">
                <a:solidFill>
                  <a:srgbClr val="FFFFFF">
                    <a:lumMod val="50000"/>
                  </a:srgbClr>
                </a:solidFill>
                <a:latin typeface="Segoe UI"/>
                <a:ea typeface="Segoe UI" pitchFamily="34" charset="0"/>
                <a:cs typeface="Segoe UI" pitchFamily="34" charset="0"/>
              </a:rPr>
              <a:t>Converged</a:t>
            </a:r>
          </a:p>
          <a:p>
            <a:pPr algn="r" defTabSz="698978">
              <a:lnSpc>
                <a:spcPct val="90000"/>
              </a:lnSpc>
              <a:defRPr/>
            </a:pPr>
            <a:r>
              <a:rPr lang="en-US" sz="1050" kern="0" dirty="0">
                <a:solidFill>
                  <a:srgbClr val="FFFFFF">
                    <a:lumMod val="50000"/>
                  </a:srgbClr>
                </a:solidFill>
                <a:latin typeface="Segoe UI"/>
                <a:ea typeface="Segoe UI" pitchFamily="34" charset="0"/>
                <a:cs typeface="Segoe UI" pitchFamily="34" charset="0"/>
              </a:rPr>
              <a:t>OS kernel</a:t>
            </a:r>
          </a:p>
        </p:txBody>
      </p:sp>
      <p:sp>
        <p:nvSpPr>
          <p:cNvPr id="90" name="Line Callout 1 (Accent Bar) 89"/>
          <p:cNvSpPr/>
          <p:nvPr/>
        </p:nvSpPr>
        <p:spPr bwMode="auto">
          <a:xfrm rot="16200000">
            <a:off x="4914783" y="4157360"/>
            <a:ext cx="1053196" cy="321773"/>
          </a:xfrm>
          <a:prstGeom prst="accentCallout1">
            <a:avLst>
              <a:gd name="adj1" fmla="val 45693"/>
              <a:gd name="adj2" fmla="val 102517"/>
              <a:gd name="adj3" fmla="val 43695"/>
              <a:gd name="adj4" fmla="val 147608"/>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8978">
              <a:lnSpc>
                <a:spcPct val="90000"/>
              </a:lnSpc>
              <a:defRPr/>
            </a:pPr>
            <a:r>
              <a:rPr lang="en-US" sz="1050" kern="0" dirty="0">
                <a:solidFill>
                  <a:srgbClr val="FFFFFF">
                    <a:lumMod val="50000"/>
                  </a:srgbClr>
                </a:solidFill>
                <a:latin typeface="Segoe UI"/>
                <a:ea typeface="Segoe UI" pitchFamily="34" charset="0"/>
                <a:cs typeface="Segoe UI" pitchFamily="34" charset="0"/>
              </a:rPr>
              <a:t>Converged</a:t>
            </a:r>
          </a:p>
          <a:p>
            <a:pPr algn="r" defTabSz="698978">
              <a:lnSpc>
                <a:spcPct val="90000"/>
              </a:lnSpc>
              <a:defRPr/>
            </a:pPr>
            <a:r>
              <a:rPr lang="en-US" sz="1050" kern="0" dirty="0">
                <a:solidFill>
                  <a:srgbClr val="FFFFFF">
                    <a:lumMod val="50000"/>
                  </a:srgbClr>
                </a:solidFill>
                <a:latin typeface="Segoe UI"/>
                <a:ea typeface="Segoe UI" pitchFamily="34" charset="0"/>
                <a:cs typeface="Segoe UI" pitchFamily="34" charset="0"/>
              </a:rPr>
              <a:t>app model</a:t>
            </a:r>
          </a:p>
        </p:txBody>
      </p:sp>
      <p:sp>
        <p:nvSpPr>
          <p:cNvPr id="91" name="TextBox 90"/>
          <p:cNvSpPr txBox="1"/>
          <p:nvPr/>
        </p:nvSpPr>
        <p:spPr>
          <a:xfrm>
            <a:off x="695820" y="928827"/>
            <a:ext cx="475264" cy="408448"/>
          </a:xfrm>
          <a:prstGeom prst="rect">
            <a:avLst/>
          </a:prstGeom>
          <a:noFill/>
        </p:spPr>
        <p:txBody>
          <a:bodyPr wrap="square" lIns="137082" tIns="109666" rIns="137082" bIns="109666" rtlCol="0">
            <a:spAutoFit/>
          </a:bodyPr>
          <a:lstStyle/>
          <a:p>
            <a:pPr defTabSz="685669" fontAlgn="auto">
              <a:lnSpc>
                <a:spcPct val="90000"/>
              </a:lnSpc>
              <a:spcBef>
                <a:spcPts val="450"/>
              </a:spcBef>
              <a:spcAft>
                <a:spcPts val="0"/>
              </a:spcAft>
            </a:pPr>
            <a:r>
              <a:rPr lang="en-US" sz="1350" dirty="0">
                <a:gradFill>
                  <a:gsLst>
                    <a:gs pos="2917">
                      <a:srgbClr val="000000"/>
                    </a:gs>
                    <a:gs pos="30000">
                      <a:srgbClr val="000000"/>
                    </a:gs>
                  </a:gsLst>
                  <a:lin ang="5400000" scaled="0"/>
                </a:gradFill>
                <a:latin typeface="Segoe UI Light" panose="020B0502040204020203" pitchFamily="34" charset="0"/>
                <a:ea typeface="+mn-ea"/>
              </a:rPr>
              <a:t>v7</a:t>
            </a:r>
            <a:endParaRPr lang="en-US" sz="1500" dirty="0">
              <a:gradFill>
                <a:gsLst>
                  <a:gs pos="2917">
                    <a:srgbClr val="000000"/>
                  </a:gs>
                  <a:gs pos="30000">
                    <a:srgbClr val="000000"/>
                  </a:gs>
                </a:gsLst>
                <a:lin ang="5400000" scaled="0"/>
              </a:gradFill>
              <a:latin typeface="Segoe UI Light" panose="020B0502040204020203" pitchFamily="34" charset="0"/>
              <a:ea typeface="+mn-ea"/>
            </a:endParaRPr>
          </a:p>
        </p:txBody>
      </p:sp>
      <p:cxnSp>
        <p:nvCxnSpPr>
          <p:cNvPr id="46" name="Straight Connector 45"/>
          <p:cNvCxnSpPr/>
          <p:nvPr/>
        </p:nvCxnSpPr>
        <p:spPr>
          <a:xfrm flipV="1">
            <a:off x="58475" y="4644733"/>
            <a:ext cx="8995649" cy="18328"/>
          </a:xfrm>
          <a:prstGeom prst="line">
            <a:avLst/>
          </a:prstGeom>
          <a:noFill/>
          <a:ln w="203200" cap="rnd" cmpd="sng" algn="ctr">
            <a:solidFill>
              <a:schemeClr val="bg1">
                <a:lumMod val="75000"/>
              </a:schemeClr>
            </a:solidFill>
            <a:prstDash val="solid"/>
            <a:headEnd type="none"/>
            <a:tailEnd type="none"/>
          </a:ln>
          <a:effectLst/>
        </p:spPr>
      </p:cxnSp>
      <p:sp>
        <p:nvSpPr>
          <p:cNvPr id="62" name="TextBox 61"/>
          <p:cNvSpPr txBox="1"/>
          <p:nvPr/>
        </p:nvSpPr>
        <p:spPr>
          <a:xfrm>
            <a:off x="2297787" y="4228949"/>
            <a:ext cx="2483138" cy="408448"/>
          </a:xfrm>
          <a:prstGeom prst="rect">
            <a:avLst/>
          </a:prstGeom>
          <a:noFill/>
        </p:spPr>
        <p:txBody>
          <a:bodyPr wrap="square" lIns="137082" tIns="109666" rIns="137082" bIns="109666" rtlCol="0">
            <a:spAutoFit/>
          </a:bodyPr>
          <a:lstStyle/>
          <a:p>
            <a:pPr defTabSz="685669" fontAlgn="auto">
              <a:lnSpc>
                <a:spcPct val="90000"/>
              </a:lnSpc>
              <a:spcBef>
                <a:spcPts val="450"/>
              </a:spcBef>
              <a:spcAft>
                <a:spcPts val="0"/>
              </a:spcAft>
            </a:pPr>
            <a:r>
              <a:rPr lang="en-US" sz="1350" dirty="0">
                <a:gradFill>
                  <a:gsLst>
                    <a:gs pos="2917">
                      <a:srgbClr val="000000"/>
                    </a:gs>
                    <a:gs pos="30000">
                      <a:srgbClr val="000000"/>
                    </a:gs>
                  </a:gsLst>
                  <a:lin ang="5400000" scaled="0"/>
                </a:gradFill>
                <a:latin typeface="Segoe UI Light" panose="020B0502040204020203" pitchFamily="34" charset="0"/>
                <a:ea typeface="+mn-ea"/>
              </a:rPr>
              <a:t>Windows Embedded Compact</a:t>
            </a:r>
            <a:endParaRPr lang="en-US" sz="1500" dirty="0">
              <a:gradFill>
                <a:gsLst>
                  <a:gs pos="2917">
                    <a:srgbClr val="000000"/>
                  </a:gs>
                  <a:gs pos="30000">
                    <a:srgbClr val="000000"/>
                  </a:gs>
                </a:gsLst>
                <a:lin ang="5400000" scaled="0"/>
              </a:gradFill>
              <a:latin typeface="Segoe UI Light" panose="020B0502040204020203" pitchFamily="34" charset="0"/>
              <a:ea typeface="+mn-ea"/>
            </a:endParaRPr>
          </a:p>
        </p:txBody>
      </p:sp>
      <p:sp>
        <p:nvSpPr>
          <p:cNvPr id="92" name="Rounded Rectangle 91"/>
          <p:cNvSpPr/>
          <p:nvPr/>
        </p:nvSpPr>
        <p:spPr bwMode="auto">
          <a:xfrm rot="1013638">
            <a:off x="6667306" y="3066014"/>
            <a:ext cx="262995" cy="1721777"/>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ounded Rectangle 77"/>
          <p:cNvSpPr/>
          <p:nvPr/>
        </p:nvSpPr>
        <p:spPr bwMode="auto">
          <a:xfrm>
            <a:off x="5311404" y="2583552"/>
            <a:ext cx="262995" cy="717867"/>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a:lnSpc>
                <a:spcPct val="90000"/>
              </a:lnSpc>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Oval 79"/>
          <p:cNvSpPr/>
          <p:nvPr/>
        </p:nvSpPr>
        <p:spPr>
          <a:xfrm>
            <a:off x="5344421" y="3068416"/>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sp>
        <p:nvSpPr>
          <p:cNvPr id="79" name="Oval 78"/>
          <p:cNvSpPr/>
          <p:nvPr/>
        </p:nvSpPr>
        <p:spPr>
          <a:xfrm>
            <a:off x="5344999" y="2617670"/>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sp>
        <p:nvSpPr>
          <p:cNvPr id="93" name="Oval 92"/>
          <p:cNvSpPr/>
          <p:nvPr/>
        </p:nvSpPr>
        <p:spPr>
          <a:xfrm>
            <a:off x="6483797" y="4508360"/>
            <a:ext cx="217212" cy="217212"/>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grpSp>
        <p:nvGrpSpPr>
          <p:cNvPr id="83" name="Group 30"/>
          <p:cNvGrpSpPr/>
          <p:nvPr/>
        </p:nvGrpSpPr>
        <p:grpSpPr>
          <a:xfrm>
            <a:off x="6516149" y="2180215"/>
            <a:ext cx="1565189" cy="1355238"/>
            <a:chOff x="9983396" y="3917289"/>
            <a:chExt cx="2702585" cy="2340067"/>
          </a:xfrm>
        </p:grpSpPr>
        <p:grpSp>
          <p:nvGrpSpPr>
            <p:cNvPr id="84" name="Group 31"/>
            <p:cNvGrpSpPr/>
            <p:nvPr/>
          </p:nvGrpSpPr>
          <p:grpSpPr>
            <a:xfrm>
              <a:off x="9983396" y="3917289"/>
              <a:ext cx="2702585" cy="2340067"/>
              <a:chOff x="7084195" y="1381850"/>
              <a:chExt cx="2026939" cy="1755050"/>
            </a:xfrm>
          </p:grpSpPr>
          <p:sp>
            <p:nvSpPr>
              <p:cNvPr id="86" name="Oval 33"/>
              <p:cNvSpPr/>
              <p:nvPr/>
            </p:nvSpPr>
            <p:spPr>
              <a:xfrm>
                <a:off x="7206195" y="1381850"/>
                <a:ext cx="1755050" cy="1755050"/>
              </a:xfrm>
              <a:prstGeom prst="ellipse">
                <a:avLst/>
              </a:prstGeom>
              <a:solidFill>
                <a:srgbClr val="FFFFFF"/>
              </a:solidFill>
              <a:ln w="88900" cap="flat" cmpd="thickThin" algn="ctr">
                <a:solidFill>
                  <a:srgbClr val="D2D2D2">
                    <a:lumMod val="10000"/>
                  </a:srgbClr>
                </a:solidFill>
                <a:prstDash val="solid"/>
              </a:ln>
              <a:effectLst/>
            </p:spPr>
            <p:txBody>
              <a:bodyPr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sp>
            <p:nvSpPr>
              <p:cNvPr id="87" name="TextBox 35"/>
              <p:cNvSpPr txBox="1"/>
              <p:nvPr/>
            </p:nvSpPr>
            <p:spPr>
              <a:xfrm>
                <a:off x="7084195" y="2488391"/>
                <a:ext cx="2026939" cy="269038"/>
              </a:xfrm>
              <a:prstGeom prst="rect">
                <a:avLst/>
              </a:prstGeom>
              <a:noFill/>
            </p:spPr>
            <p:txBody>
              <a:bodyPr wrap="square" lIns="0" tIns="0" rIns="0" bIns="0" rtlCol="0">
                <a:spAutoFit/>
              </a:bodyPr>
              <a:lstStyle/>
              <a:p>
                <a:pPr algn="ctr" defTabSz="685669" fontAlgn="auto">
                  <a:lnSpc>
                    <a:spcPct val="90000"/>
                  </a:lnSpc>
                  <a:spcBef>
                    <a:spcPts val="0"/>
                  </a:spcBef>
                  <a:spcAft>
                    <a:spcPts val="0"/>
                  </a:spcAft>
                  <a:defRPr/>
                </a:pPr>
                <a:r>
                  <a:rPr lang="en-US" sz="1500" kern="0" dirty="0">
                    <a:solidFill>
                      <a:srgbClr val="505050"/>
                    </a:solidFill>
                    <a:latin typeface="Segoe UI Semibold" panose="020B0702040204020203" pitchFamily="34" charset="0"/>
                    <a:ea typeface="+mn-ea"/>
                    <a:cs typeface="Segoe UI Semibold" panose="020B0702040204020203" pitchFamily="34" charset="0"/>
                  </a:rPr>
                  <a:t>Windows 10</a:t>
                </a:r>
              </a:p>
            </p:txBody>
          </p:sp>
        </p:grpSp>
        <p:pic>
          <p:nvPicPr>
            <p:cNvPr id="85"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833369" y="4342813"/>
              <a:ext cx="922397" cy="873419"/>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Oval 93"/>
          <p:cNvSpPr/>
          <p:nvPr/>
        </p:nvSpPr>
        <p:spPr>
          <a:xfrm>
            <a:off x="1776673" y="4544741"/>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sp>
        <p:nvSpPr>
          <p:cNvPr id="95" name="Oval 94"/>
          <p:cNvSpPr/>
          <p:nvPr/>
        </p:nvSpPr>
        <p:spPr>
          <a:xfrm>
            <a:off x="4234828" y="4541083"/>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fontAlgn="auto">
              <a:spcBef>
                <a:spcPts val="0"/>
              </a:spcBef>
              <a:spcAft>
                <a:spcPts val="0"/>
              </a:spcAft>
              <a:defRPr/>
            </a:pPr>
            <a:endParaRPr lang="en-US" kern="0" dirty="0">
              <a:solidFill>
                <a:srgbClr val="FFFFFF"/>
              </a:solidFill>
              <a:latin typeface="Segoe UI"/>
              <a:ea typeface="+mn-ea"/>
            </a:endParaRPr>
          </a:p>
        </p:txBody>
      </p:sp>
      <p:sp>
        <p:nvSpPr>
          <p:cNvPr id="96" name="TextBox 95"/>
          <p:cNvSpPr txBox="1"/>
          <p:nvPr/>
        </p:nvSpPr>
        <p:spPr>
          <a:xfrm>
            <a:off x="4021695" y="4733355"/>
            <a:ext cx="693695" cy="408448"/>
          </a:xfrm>
          <a:prstGeom prst="rect">
            <a:avLst/>
          </a:prstGeom>
          <a:noFill/>
        </p:spPr>
        <p:txBody>
          <a:bodyPr wrap="square" lIns="137082" tIns="109666" rIns="137082" bIns="109666" rtlCol="0">
            <a:spAutoFit/>
          </a:bodyPr>
          <a:lstStyle/>
          <a:p>
            <a:pPr defTabSz="685669" fontAlgn="auto">
              <a:lnSpc>
                <a:spcPct val="90000"/>
              </a:lnSpc>
              <a:spcBef>
                <a:spcPts val="450"/>
              </a:spcBef>
              <a:spcAft>
                <a:spcPts val="0"/>
              </a:spcAft>
            </a:pPr>
            <a:r>
              <a:rPr lang="en-US" sz="1350" dirty="0">
                <a:gradFill>
                  <a:gsLst>
                    <a:gs pos="2917">
                      <a:srgbClr val="000000"/>
                    </a:gs>
                    <a:gs pos="30000">
                      <a:srgbClr val="000000"/>
                    </a:gs>
                  </a:gsLst>
                  <a:lin ang="5400000" scaled="0"/>
                </a:gradFill>
                <a:latin typeface="Segoe UI Light" panose="020B0502040204020203" pitchFamily="34" charset="0"/>
                <a:ea typeface="+mn-ea"/>
              </a:rPr>
              <a:t>v2013</a:t>
            </a:r>
            <a:endParaRPr lang="en-US" sz="1500" dirty="0">
              <a:gradFill>
                <a:gsLst>
                  <a:gs pos="2917">
                    <a:srgbClr val="000000"/>
                  </a:gs>
                  <a:gs pos="30000">
                    <a:srgbClr val="000000"/>
                  </a:gs>
                </a:gsLst>
                <a:lin ang="5400000" scaled="0"/>
              </a:gradFill>
              <a:latin typeface="Segoe UI Light" panose="020B0502040204020203" pitchFamily="34" charset="0"/>
              <a:ea typeface="+mn-ea"/>
            </a:endParaRPr>
          </a:p>
        </p:txBody>
      </p:sp>
      <p:sp>
        <p:nvSpPr>
          <p:cNvPr id="97" name="Line Callout 1 (Accent Bar) 96"/>
          <p:cNvSpPr/>
          <p:nvPr/>
        </p:nvSpPr>
        <p:spPr bwMode="auto">
          <a:xfrm rot="17182011">
            <a:off x="6206470" y="3947538"/>
            <a:ext cx="1053196" cy="321773"/>
          </a:xfrm>
          <a:prstGeom prst="accentCallout1">
            <a:avLst>
              <a:gd name="adj1" fmla="val 45693"/>
              <a:gd name="adj2" fmla="val 102517"/>
              <a:gd name="adj3" fmla="val 44480"/>
              <a:gd name="adj4" fmla="val 102772"/>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8978">
              <a:lnSpc>
                <a:spcPct val="90000"/>
              </a:lnSpc>
              <a:defRPr/>
            </a:pPr>
            <a:r>
              <a:rPr lang="en-US" sz="1050" kern="0" dirty="0">
                <a:solidFill>
                  <a:srgbClr val="FFFFFF">
                    <a:lumMod val="50000"/>
                  </a:srgbClr>
                </a:solidFill>
                <a:latin typeface="Segoe UI"/>
                <a:ea typeface="Segoe UI" pitchFamily="34" charset="0"/>
                <a:cs typeface="Segoe UI" pitchFamily="34" charset="0"/>
              </a:rPr>
              <a:t>Porting Tools</a:t>
            </a:r>
          </a:p>
        </p:txBody>
      </p:sp>
      <p:sp>
        <p:nvSpPr>
          <p:cNvPr id="98" name="TextBox 97"/>
          <p:cNvSpPr txBox="1"/>
          <p:nvPr/>
        </p:nvSpPr>
        <p:spPr>
          <a:xfrm>
            <a:off x="1682287" y="1409582"/>
            <a:ext cx="475264" cy="408448"/>
          </a:xfrm>
          <a:prstGeom prst="rect">
            <a:avLst/>
          </a:prstGeom>
          <a:noFill/>
        </p:spPr>
        <p:txBody>
          <a:bodyPr wrap="square" lIns="137082" tIns="109666" rIns="137082" bIns="109666" rtlCol="0">
            <a:spAutoFit/>
          </a:bodyPr>
          <a:lstStyle/>
          <a:p>
            <a:pPr defTabSz="685669" fontAlgn="auto">
              <a:lnSpc>
                <a:spcPct val="90000"/>
              </a:lnSpc>
              <a:spcBef>
                <a:spcPts val="450"/>
              </a:spcBef>
              <a:spcAft>
                <a:spcPts val="0"/>
              </a:spcAft>
            </a:pPr>
            <a:r>
              <a:rPr lang="en-US" sz="1350" dirty="0">
                <a:gradFill>
                  <a:gsLst>
                    <a:gs pos="2917">
                      <a:srgbClr val="000000"/>
                    </a:gs>
                    <a:gs pos="30000">
                      <a:srgbClr val="000000"/>
                    </a:gs>
                  </a:gsLst>
                  <a:lin ang="5400000" scaled="0"/>
                </a:gradFill>
                <a:latin typeface="Segoe UI Light" panose="020B0502040204020203" pitchFamily="34" charset="0"/>
                <a:ea typeface="+mn-ea"/>
              </a:rPr>
              <a:t>v8</a:t>
            </a:r>
            <a:endParaRPr lang="en-US" sz="1500" dirty="0">
              <a:gradFill>
                <a:gsLst>
                  <a:gs pos="2917">
                    <a:srgbClr val="000000"/>
                  </a:gs>
                  <a:gs pos="30000">
                    <a:srgbClr val="000000"/>
                  </a:gs>
                </a:gsLst>
                <a:lin ang="5400000" scaled="0"/>
              </a:gradFill>
              <a:latin typeface="Segoe UI Light" panose="020B0502040204020203" pitchFamily="34" charset="0"/>
              <a:ea typeface="+mn-ea"/>
            </a:endParaRPr>
          </a:p>
        </p:txBody>
      </p:sp>
      <p:sp>
        <p:nvSpPr>
          <p:cNvPr id="99" name="TextBox 98"/>
          <p:cNvSpPr txBox="1"/>
          <p:nvPr/>
        </p:nvSpPr>
        <p:spPr>
          <a:xfrm>
            <a:off x="1654320" y="4713014"/>
            <a:ext cx="475264" cy="408448"/>
          </a:xfrm>
          <a:prstGeom prst="rect">
            <a:avLst/>
          </a:prstGeom>
          <a:noFill/>
        </p:spPr>
        <p:txBody>
          <a:bodyPr wrap="square" lIns="137082" tIns="109666" rIns="137082" bIns="109666" rtlCol="0">
            <a:spAutoFit/>
          </a:bodyPr>
          <a:lstStyle/>
          <a:p>
            <a:pPr defTabSz="685669" fontAlgn="auto">
              <a:lnSpc>
                <a:spcPct val="90000"/>
              </a:lnSpc>
              <a:spcBef>
                <a:spcPts val="450"/>
              </a:spcBef>
              <a:spcAft>
                <a:spcPts val="0"/>
              </a:spcAft>
            </a:pPr>
            <a:r>
              <a:rPr lang="en-US" sz="1350" dirty="0">
                <a:gradFill>
                  <a:gsLst>
                    <a:gs pos="2917">
                      <a:srgbClr val="000000"/>
                    </a:gs>
                    <a:gs pos="30000">
                      <a:srgbClr val="000000"/>
                    </a:gs>
                  </a:gsLst>
                  <a:lin ang="5400000" scaled="0"/>
                </a:gradFill>
                <a:latin typeface="Segoe UI Light" panose="020B0502040204020203" pitchFamily="34" charset="0"/>
                <a:ea typeface="+mn-ea"/>
              </a:rPr>
              <a:t>v7</a:t>
            </a:r>
            <a:endParaRPr lang="en-US" sz="1500" dirty="0">
              <a:gradFill>
                <a:gsLst>
                  <a:gs pos="2917">
                    <a:srgbClr val="000000"/>
                  </a:gs>
                  <a:gs pos="30000">
                    <a:srgbClr val="000000"/>
                  </a:gs>
                </a:gsLst>
                <a:lin ang="5400000" scaled="0"/>
              </a:gradFill>
              <a:latin typeface="Segoe UI Light" panose="020B0502040204020203" pitchFamily="34" charset="0"/>
              <a:ea typeface="+mn-ea"/>
            </a:endParaRPr>
          </a:p>
        </p:txBody>
      </p:sp>
    </p:spTree>
    <p:extLst>
      <p:ext uri="{BB962C8B-B14F-4D97-AF65-F5344CB8AC3E}">
        <p14:creationId xmlns:p14="http://schemas.microsoft.com/office/powerpoint/2010/main" val="33889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500"/>
                                        <p:tgtEl>
                                          <p:spTgt spid="7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fade">
                                      <p:cBhvr>
                                        <p:cTn id="72" dur="500"/>
                                        <p:tgtEl>
                                          <p:spTgt spid="8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par>
                                <p:cTn id="83" presetID="10"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fade">
                                      <p:cBhvr>
                                        <p:cTn id="85" dur="500"/>
                                        <p:tgtEl>
                                          <p:spTgt spid="6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par>
                                <p:cTn id="89" presetID="10" presetClass="entr" presetSubtype="0" fill="hold"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par>
                                <p:cTn id="92" presetID="10" presetClass="entr" presetSubtype="0" fill="hold" nodeType="with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69"/>
                                        </p:tgtEl>
                                        <p:attrNameLst>
                                          <p:attrName>style.visibility</p:attrName>
                                        </p:attrNameLst>
                                      </p:cBhvr>
                                      <p:to>
                                        <p:strVal val="visible"/>
                                      </p:to>
                                    </p:set>
                                    <p:animEffect transition="in" filter="fade">
                                      <p:cBhvr>
                                        <p:cTn id="101" dur="500"/>
                                        <p:tgtEl>
                                          <p:spTgt spid="6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500"/>
                                        <p:tgtEl>
                                          <p:spTgt spid="6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fade">
                                      <p:cBhvr>
                                        <p:cTn id="107" dur="500"/>
                                        <p:tgtEl>
                                          <p:spTgt spid="6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fade">
                                      <p:cBhvr>
                                        <p:cTn id="110" dur="500"/>
                                        <p:tgtEl>
                                          <p:spTgt spid="48"/>
                                        </p:tgtEl>
                                      </p:cBhvr>
                                    </p:animEffect>
                                  </p:childTnLst>
                                </p:cTn>
                              </p:par>
                            </p:childTnLst>
                          </p:cTn>
                        </p:par>
                        <p:par>
                          <p:cTn id="111" fill="hold">
                            <p:stCondLst>
                              <p:cond delay="2500"/>
                            </p:stCondLst>
                            <p:childTnLst>
                              <p:par>
                                <p:cTn id="112" presetID="2" presetClass="entr" presetSubtype="4" fill="hold" nodeType="afterEffect">
                                  <p:stCondLst>
                                    <p:cond delay="0"/>
                                  </p:stCondLst>
                                  <p:childTnLst>
                                    <p:set>
                                      <p:cBhvr>
                                        <p:cTn id="113" dur="1" fill="hold">
                                          <p:stCondLst>
                                            <p:cond delay="0"/>
                                          </p:stCondLst>
                                        </p:cTn>
                                        <p:tgtEl>
                                          <p:spTgt spid="46"/>
                                        </p:tgtEl>
                                        <p:attrNameLst>
                                          <p:attrName>style.visibility</p:attrName>
                                        </p:attrNameLst>
                                      </p:cBhvr>
                                      <p:to>
                                        <p:strVal val="visible"/>
                                      </p:to>
                                    </p:set>
                                    <p:anim calcmode="lin" valueType="num">
                                      <p:cBhvr additive="base">
                                        <p:cTn id="114" dur="500" fill="hold"/>
                                        <p:tgtEl>
                                          <p:spTgt spid="46"/>
                                        </p:tgtEl>
                                        <p:attrNameLst>
                                          <p:attrName>ppt_x</p:attrName>
                                        </p:attrNameLst>
                                      </p:cBhvr>
                                      <p:tavLst>
                                        <p:tav tm="0">
                                          <p:val>
                                            <p:strVal val="#ppt_x"/>
                                          </p:val>
                                        </p:tav>
                                        <p:tav tm="100000">
                                          <p:val>
                                            <p:strVal val="#ppt_x"/>
                                          </p:val>
                                        </p:tav>
                                      </p:tavLst>
                                    </p:anim>
                                    <p:anim calcmode="lin" valueType="num">
                                      <p:cBhvr additive="base">
                                        <p:cTn id="115" dur="500" fill="hold"/>
                                        <p:tgtEl>
                                          <p:spTgt spid="46"/>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anim calcmode="lin" valueType="num">
                                      <p:cBhvr additive="base">
                                        <p:cTn id="118" dur="500" fill="hold"/>
                                        <p:tgtEl>
                                          <p:spTgt spid="62"/>
                                        </p:tgtEl>
                                        <p:attrNameLst>
                                          <p:attrName>ppt_x</p:attrName>
                                        </p:attrNameLst>
                                      </p:cBhvr>
                                      <p:tavLst>
                                        <p:tav tm="0">
                                          <p:val>
                                            <p:strVal val="#ppt_x"/>
                                          </p:val>
                                        </p:tav>
                                        <p:tav tm="100000">
                                          <p:val>
                                            <p:strVal val="#ppt_x"/>
                                          </p:val>
                                        </p:tav>
                                      </p:tavLst>
                                    </p:anim>
                                    <p:anim calcmode="lin" valueType="num">
                                      <p:cBhvr additive="base">
                                        <p:cTn id="119" dur="500" fill="hold"/>
                                        <p:tgtEl>
                                          <p:spTgt spid="62"/>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92"/>
                                        </p:tgtEl>
                                        <p:attrNameLst>
                                          <p:attrName>style.visibility</p:attrName>
                                        </p:attrNameLst>
                                      </p:cBhvr>
                                      <p:to>
                                        <p:strVal val="visible"/>
                                      </p:to>
                                    </p:set>
                                    <p:anim calcmode="lin" valueType="num">
                                      <p:cBhvr additive="base">
                                        <p:cTn id="122" dur="500" fill="hold"/>
                                        <p:tgtEl>
                                          <p:spTgt spid="92"/>
                                        </p:tgtEl>
                                        <p:attrNameLst>
                                          <p:attrName>ppt_x</p:attrName>
                                        </p:attrNameLst>
                                      </p:cBhvr>
                                      <p:tavLst>
                                        <p:tav tm="0">
                                          <p:val>
                                            <p:strVal val="#ppt_x"/>
                                          </p:val>
                                        </p:tav>
                                        <p:tav tm="100000">
                                          <p:val>
                                            <p:strVal val="#ppt_x"/>
                                          </p:val>
                                        </p:tav>
                                      </p:tavLst>
                                    </p:anim>
                                    <p:anim calcmode="lin" valueType="num">
                                      <p:cBhvr additive="base">
                                        <p:cTn id="123" dur="500" fill="hold"/>
                                        <p:tgtEl>
                                          <p:spTgt spid="92"/>
                                        </p:tgtEl>
                                        <p:attrNameLst>
                                          <p:attrName>ppt_y</p:attrName>
                                        </p:attrNameLst>
                                      </p:cBhvr>
                                      <p:tavLst>
                                        <p:tav tm="0">
                                          <p:val>
                                            <p:strVal val="1+#ppt_h/2"/>
                                          </p:val>
                                        </p:tav>
                                        <p:tav tm="100000">
                                          <p:val>
                                            <p:strVal val="#ppt_y"/>
                                          </p:val>
                                        </p:tav>
                                      </p:tavLst>
                                    </p:anim>
                                  </p:childTnLst>
                                </p:cTn>
                              </p:par>
                              <p:par>
                                <p:cTn id="124" presetID="10" presetClass="entr" presetSubtype="0" fill="hold" grpId="0" nodeType="withEffect">
                                  <p:stCondLst>
                                    <p:cond delay="0"/>
                                  </p:stCondLst>
                                  <p:childTnLst>
                                    <p:set>
                                      <p:cBhvr>
                                        <p:cTn id="125" dur="1" fill="hold">
                                          <p:stCondLst>
                                            <p:cond delay="0"/>
                                          </p:stCondLst>
                                        </p:cTn>
                                        <p:tgtEl>
                                          <p:spTgt spid="93"/>
                                        </p:tgtEl>
                                        <p:attrNameLst>
                                          <p:attrName>style.visibility</p:attrName>
                                        </p:attrNameLst>
                                      </p:cBhvr>
                                      <p:to>
                                        <p:strVal val="visible"/>
                                      </p:to>
                                    </p:set>
                                    <p:animEffect transition="in" filter="fade">
                                      <p:cBhvr>
                                        <p:cTn id="126" dur="500"/>
                                        <p:tgtEl>
                                          <p:spTgt spid="93"/>
                                        </p:tgtEl>
                                      </p:cBhvr>
                                    </p:animEffect>
                                  </p:childTnLst>
                                </p:cTn>
                              </p:par>
                              <p:par>
                                <p:cTn id="127" presetID="2" presetClass="entr" presetSubtype="4" fill="hold" grpId="0" nodeType="withEffect">
                                  <p:stCondLst>
                                    <p:cond delay="0"/>
                                  </p:stCondLst>
                                  <p:childTnLst>
                                    <p:set>
                                      <p:cBhvr>
                                        <p:cTn id="128" dur="1" fill="hold">
                                          <p:stCondLst>
                                            <p:cond delay="0"/>
                                          </p:stCondLst>
                                        </p:cTn>
                                        <p:tgtEl>
                                          <p:spTgt spid="94"/>
                                        </p:tgtEl>
                                        <p:attrNameLst>
                                          <p:attrName>style.visibility</p:attrName>
                                        </p:attrNameLst>
                                      </p:cBhvr>
                                      <p:to>
                                        <p:strVal val="visible"/>
                                      </p:to>
                                    </p:set>
                                    <p:anim calcmode="lin" valueType="num">
                                      <p:cBhvr additive="base">
                                        <p:cTn id="129" dur="500" fill="hold"/>
                                        <p:tgtEl>
                                          <p:spTgt spid="94"/>
                                        </p:tgtEl>
                                        <p:attrNameLst>
                                          <p:attrName>ppt_x</p:attrName>
                                        </p:attrNameLst>
                                      </p:cBhvr>
                                      <p:tavLst>
                                        <p:tav tm="0">
                                          <p:val>
                                            <p:strVal val="#ppt_x"/>
                                          </p:val>
                                        </p:tav>
                                        <p:tav tm="100000">
                                          <p:val>
                                            <p:strVal val="#ppt_x"/>
                                          </p:val>
                                        </p:tav>
                                      </p:tavLst>
                                    </p:anim>
                                    <p:anim calcmode="lin" valueType="num">
                                      <p:cBhvr additive="base">
                                        <p:cTn id="130" dur="500" fill="hold"/>
                                        <p:tgtEl>
                                          <p:spTgt spid="94"/>
                                        </p:tgtEl>
                                        <p:attrNameLst>
                                          <p:attrName>ppt_y</p:attrName>
                                        </p:attrNameLst>
                                      </p:cBhvr>
                                      <p:tavLst>
                                        <p:tav tm="0">
                                          <p:val>
                                            <p:strVal val="1+#ppt_h/2"/>
                                          </p:val>
                                        </p:tav>
                                        <p:tav tm="100000">
                                          <p:val>
                                            <p:strVal val="#ppt_y"/>
                                          </p:val>
                                        </p:tav>
                                      </p:tavLst>
                                    </p:anim>
                                  </p:childTnLst>
                                </p:cTn>
                              </p:par>
                              <p:par>
                                <p:cTn id="131" presetID="10" presetClass="entr" presetSubtype="0" fill="hold" grpId="0" nodeType="withEffect">
                                  <p:stCondLst>
                                    <p:cond delay="0"/>
                                  </p:stCondLst>
                                  <p:childTnLst>
                                    <p:set>
                                      <p:cBhvr>
                                        <p:cTn id="132" dur="1" fill="hold">
                                          <p:stCondLst>
                                            <p:cond delay="0"/>
                                          </p:stCondLst>
                                        </p:cTn>
                                        <p:tgtEl>
                                          <p:spTgt spid="95"/>
                                        </p:tgtEl>
                                        <p:attrNameLst>
                                          <p:attrName>style.visibility</p:attrName>
                                        </p:attrNameLst>
                                      </p:cBhvr>
                                      <p:to>
                                        <p:strVal val="visible"/>
                                      </p:to>
                                    </p:set>
                                    <p:animEffect transition="in" filter="fade">
                                      <p:cBhvr>
                                        <p:cTn id="133" dur="500"/>
                                        <p:tgtEl>
                                          <p:spTgt spid="95"/>
                                        </p:tgtEl>
                                      </p:cBhvr>
                                    </p:animEffect>
                                  </p:childTnLst>
                                </p:cTn>
                              </p:par>
                              <p:par>
                                <p:cTn id="134" presetID="2" presetClass="entr" presetSubtype="4" fill="hold" grpId="0" nodeType="withEffect">
                                  <p:stCondLst>
                                    <p:cond delay="0"/>
                                  </p:stCondLst>
                                  <p:childTnLst>
                                    <p:set>
                                      <p:cBhvr>
                                        <p:cTn id="135" dur="1" fill="hold">
                                          <p:stCondLst>
                                            <p:cond delay="0"/>
                                          </p:stCondLst>
                                        </p:cTn>
                                        <p:tgtEl>
                                          <p:spTgt spid="96"/>
                                        </p:tgtEl>
                                        <p:attrNameLst>
                                          <p:attrName>style.visibility</p:attrName>
                                        </p:attrNameLst>
                                      </p:cBhvr>
                                      <p:to>
                                        <p:strVal val="visible"/>
                                      </p:to>
                                    </p:set>
                                    <p:anim calcmode="lin" valueType="num">
                                      <p:cBhvr additive="base">
                                        <p:cTn id="136" dur="500" fill="hold"/>
                                        <p:tgtEl>
                                          <p:spTgt spid="96"/>
                                        </p:tgtEl>
                                        <p:attrNameLst>
                                          <p:attrName>ppt_x</p:attrName>
                                        </p:attrNameLst>
                                      </p:cBhvr>
                                      <p:tavLst>
                                        <p:tav tm="0">
                                          <p:val>
                                            <p:strVal val="#ppt_x"/>
                                          </p:val>
                                        </p:tav>
                                        <p:tav tm="100000">
                                          <p:val>
                                            <p:strVal val="#ppt_x"/>
                                          </p:val>
                                        </p:tav>
                                      </p:tavLst>
                                    </p:anim>
                                    <p:anim calcmode="lin" valueType="num">
                                      <p:cBhvr additive="base">
                                        <p:cTn id="137" dur="500" fill="hold"/>
                                        <p:tgtEl>
                                          <p:spTgt spid="96"/>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97"/>
                                        </p:tgtEl>
                                        <p:attrNameLst>
                                          <p:attrName>style.visibility</p:attrName>
                                        </p:attrNameLst>
                                      </p:cBhvr>
                                      <p:to>
                                        <p:strVal val="visible"/>
                                      </p:to>
                                    </p:set>
                                    <p:anim calcmode="lin" valueType="num">
                                      <p:cBhvr additive="base">
                                        <p:cTn id="140" dur="500" fill="hold"/>
                                        <p:tgtEl>
                                          <p:spTgt spid="97"/>
                                        </p:tgtEl>
                                        <p:attrNameLst>
                                          <p:attrName>ppt_x</p:attrName>
                                        </p:attrNameLst>
                                      </p:cBhvr>
                                      <p:tavLst>
                                        <p:tav tm="0">
                                          <p:val>
                                            <p:strVal val="#ppt_x"/>
                                          </p:val>
                                        </p:tav>
                                        <p:tav tm="100000">
                                          <p:val>
                                            <p:strVal val="#ppt_x"/>
                                          </p:val>
                                        </p:tav>
                                      </p:tavLst>
                                    </p:anim>
                                    <p:anim calcmode="lin" valueType="num">
                                      <p:cBhvr additive="base">
                                        <p:cTn id="141" dur="500" fill="hold"/>
                                        <p:tgtEl>
                                          <p:spTgt spid="97"/>
                                        </p:tgtEl>
                                        <p:attrNameLst>
                                          <p:attrName>ppt_y</p:attrName>
                                        </p:attrNameLst>
                                      </p:cBhvr>
                                      <p:tavLst>
                                        <p:tav tm="0">
                                          <p:val>
                                            <p:strVal val="1+#ppt_h/2"/>
                                          </p:val>
                                        </p:tav>
                                        <p:tav tm="100000">
                                          <p:val>
                                            <p:strVal val="#ppt_y"/>
                                          </p:val>
                                        </p:tav>
                                      </p:tavLst>
                                    </p:anim>
                                  </p:childTnLst>
                                </p:cTn>
                              </p:par>
                            </p:childTnLst>
                          </p:cTn>
                        </p:par>
                        <p:par>
                          <p:cTn id="142" fill="hold">
                            <p:stCondLst>
                              <p:cond delay="3000"/>
                            </p:stCondLst>
                            <p:childTnLst>
                              <p:par>
                                <p:cTn id="143" presetID="2" presetClass="entr" presetSubtype="4" fill="hold" grpId="0" nodeType="afterEffect">
                                  <p:stCondLst>
                                    <p:cond delay="0"/>
                                  </p:stCondLst>
                                  <p:childTnLst>
                                    <p:set>
                                      <p:cBhvr>
                                        <p:cTn id="144" dur="1" fill="hold">
                                          <p:stCondLst>
                                            <p:cond delay="0"/>
                                          </p:stCondLst>
                                        </p:cTn>
                                        <p:tgtEl>
                                          <p:spTgt spid="63"/>
                                        </p:tgtEl>
                                        <p:attrNameLst>
                                          <p:attrName>style.visibility</p:attrName>
                                        </p:attrNameLst>
                                      </p:cBhvr>
                                      <p:to>
                                        <p:strVal val="visible"/>
                                      </p:to>
                                    </p:set>
                                    <p:anim calcmode="lin" valueType="num">
                                      <p:cBhvr additive="base">
                                        <p:cTn id="145" dur="500" fill="hold"/>
                                        <p:tgtEl>
                                          <p:spTgt spid="63"/>
                                        </p:tgtEl>
                                        <p:attrNameLst>
                                          <p:attrName>ppt_x</p:attrName>
                                        </p:attrNameLst>
                                      </p:cBhvr>
                                      <p:tavLst>
                                        <p:tav tm="0">
                                          <p:val>
                                            <p:strVal val="#ppt_x"/>
                                          </p:val>
                                        </p:tav>
                                        <p:tav tm="100000">
                                          <p:val>
                                            <p:strVal val="#ppt_x"/>
                                          </p:val>
                                        </p:tav>
                                      </p:tavLst>
                                    </p:anim>
                                    <p:anim calcmode="lin" valueType="num">
                                      <p:cBhvr additive="base">
                                        <p:cTn id="146" dur="500" fill="hold"/>
                                        <p:tgtEl>
                                          <p:spTgt spid="63"/>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88"/>
                                        </p:tgtEl>
                                        <p:attrNameLst>
                                          <p:attrName>style.visibility</p:attrName>
                                        </p:attrNameLst>
                                      </p:cBhvr>
                                      <p:to>
                                        <p:strVal val="visible"/>
                                      </p:to>
                                    </p:set>
                                    <p:anim calcmode="lin" valueType="num">
                                      <p:cBhvr additive="base">
                                        <p:cTn id="149" dur="500" fill="hold"/>
                                        <p:tgtEl>
                                          <p:spTgt spid="88"/>
                                        </p:tgtEl>
                                        <p:attrNameLst>
                                          <p:attrName>ppt_x</p:attrName>
                                        </p:attrNameLst>
                                      </p:cBhvr>
                                      <p:tavLst>
                                        <p:tav tm="0">
                                          <p:val>
                                            <p:strVal val="#ppt_x"/>
                                          </p:val>
                                        </p:tav>
                                        <p:tav tm="100000">
                                          <p:val>
                                            <p:strVal val="#ppt_x"/>
                                          </p:val>
                                        </p:tav>
                                      </p:tavLst>
                                    </p:anim>
                                    <p:anim calcmode="lin" valueType="num">
                                      <p:cBhvr additive="base">
                                        <p:cTn id="150" dur="500" fill="hold"/>
                                        <p:tgtEl>
                                          <p:spTgt spid="88"/>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82"/>
                                        </p:tgtEl>
                                        <p:attrNameLst>
                                          <p:attrName>style.visibility</p:attrName>
                                        </p:attrNameLst>
                                      </p:cBhvr>
                                      <p:to>
                                        <p:strVal val="visible"/>
                                      </p:to>
                                    </p:set>
                                    <p:anim calcmode="lin" valueType="num">
                                      <p:cBhvr additive="base">
                                        <p:cTn id="153" dur="500" fill="hold"/>
                                        <p:tgtEl>
                                          <p:spTgt spid="82"/>
                                        </p:tgtEl>
                                        <p:attrNameLst>
                                          <p:attrName>ppt_x</p:attrName>
                                        </p:attrNameLst>
                                      </p:cBhvr>
                                      <p:tavLst>
                                        <p:tav tm="0">
                                          <p:val>
                                            <p:strVal val="#ppt_x"/>
                                          </p:val>
                                        </p:tav>
                                        <p:tav tm="100000">
                                          <p:val>
                                            <p:strVal val="#ppt_x"/>
                                          </p:val>
                                        </p:tav>
                                      </p:tavLst>
                                    </p:anim>
                                    <p:anim calcmode="lin" valueType="num">
                                      <p:cBhvr additive="base">
                                        <p:cTn id="154" dur="500" fill="hold"/>
                                        <p:tgtEl>
                                          <p:spTgt spid="82"/>
                                        </p:tgtEl>
                                        <p:attrNameLst>
                                          <p:attrName>ppt_y</p:attrName>
                                        </p:attrNameLst>
                                      </p:cBhvr>
                                      <p:tavLst>
                                        <p:tav tm="0">
                                          <p:val>
                                            <p:strVal val="1+#ppt_h/2"/>
                                          </p:val>
                                        </p:tav>
                                        <p:tav tm="100000">
                                          <p:val>
                                            <p:strVal val="#ppt_y"/>
                                          </p:val>
                                        </p:tav>
                                      </p:tavLst>
                                    </p:anim>
                                  </p:childTnLst>
                                </p:cTn>
                              </p:par>
                              <p:par>
                                <p:cTn id="155" presetID="10" presetClass="entr" presetSubtype="0" fill="hold" grpId="0" nodeType="withEffect">
                                  <p:stCondLst>
                                    <p:cond delay="0"/>
                                  </p:stCondLst>
                                  <p:childTnLst>
                                    <p:set>
                                      <p:cBhvr>
                                        <p:cTn id="156" dur="1" fill="hold">
                                          <p:stCondLst>
                                            <p:cond delay="0"/>
                                          </p:stCondLst>
                                        </p:cTn>
                                        <p:tgtEl>
                                          <p:spTgt spid="91"/>
                                        </p:tgtEl>
                                        <p:attrNameLst>
                                          <p:attrName>style.visibility</p:attrName>
                                        </p:attrNameLst>
                                      </p:cBhvr>
                                      <p:to>
                                        <p:strVal val="visible"/>
                                      </p:to>
                                    </p:set>
                                    <p:animEffect transition="in" filter="fade">
                                      <p:cBhvr>
                                        <p:cTn id="157" dur="500"/>
                                        <p:tgtEl>
                                          <p:spTgt spid="9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98"/>
                                        </p:tgtEl>
                                        <p:attrNameLst>
                                          <p:attrName>style.visibility</p:attrName>
                                        </p:attrNameLst>
                                      </p:cBhvr>
                                      <p:to>
                                        <p:strVal val="visible"/>
                                      </p:to>
                                    </p:set>
                                    <p:animEffect transition="in" filter="fade">
                                      <p:cBhvr>
                                        <p:cTn id="160" dur="500"/>
                                        <p:tgtEl>
                                          <p:spTgt spid="9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9"/>
                                        </p:tgtEl>
                                        <p:attrNameLst>
                                          <p:attrName>style.visibility</p:attrName>
                                        </p:attrNameLst>
                                      </p:cBhvr>
                                      <p:to>
                                        <p:strVal val="visible"/>
                                      </p:to>
                                    </p:set>
                                    <p:animEffect transition="in" filter="fade">
                                      <p:cBhvr>
                                        <p:cTn id="16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8" grpId="0"/>
      <p:bldP spid="59" grpId="0"/>
      <p:bldP spid="61" grpId="0"/>
      <p:bldP spid="63" grpId="0"/>
      <p:bldP spid="64" grpId="0"/>
      <p:bldP spid="65" grpId="0" animBg="1"/>
      <p:bldP spid="67" grpId="0" animBg="1"/>
      <p:bldP spid="68" grpId="0" animBg="1"/>
      <p:bldP spid="69" grpId="0" animBg="1"/>
      <p:bldP spid="73" grpId="0" animBg="1"/>
      <p:bldP spid="74" grpId="0" animBg="1"/>
      <p:bldP spid="75" grpId="0" animBg="1"/>
      <p:bldP spid="76" grpId="0" animBg="1"/>
      <p:bldP spid="77" grpId="0" animBg="1"/>
      <p:bldP spid="81" grpId="0"/>
      <p:bldP spid="88" grpId="0" animBg="1"/>
      <p:bldP spid="89" grpId="0" animBg="1"/>
      <p:bldP spid="90" grpId="0" animBg="1"/>
      <p:bldP spid="91" grpId="0"/>
      <p:bldP spid="62" grpId="0"/>
      <p:bldP spid="92" grpId="0" animBg="1"/>
      <p:bldP spid="78" grpId="0" animBg="1"/>
      <p:bldP spid="80" grpId="0" animBg="1"/>
      <p:bldP spid="79" grpId="0" animBg="1"/>
      <p:bldP spid="93" grpId="0" animBg="1"/>
      <p:bldP spid="94" grpId="0" animBg="1"/>
      <p:bldP spid="95" grpId="0" animBg="1"/>
      <p:bldP spid="96" grpId="0"/>
      <p:bldP spid="97" grpId="0"/>
      <p:bldP spid="98" grpId="0"/>
      <p:bldP spid="9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366"/>
            <a:ext cx="9144000" cy="51427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a:endParaRPr lang="en-US" sz="1471" dirty="0">
              <a:gradFill>
                <a:gsLst>
                  <a:gs pos="0">
                    <a:srgbClr val="FFFFFF"/>
                  </a:gs>
                  <a:gs pos="100000">
                    <a:srgbClr val="FFFFFF"/>
                  </a:gs>
                </a:gsLst>
                <a:lin ang="5400000" scaled="0"/>
              </a:gradFill>
              <a:latin typeface="Segoe UI"/>
            </a:endParaRPr>
          </a:p>
        </p:txBody>
      </p:sp>
      <p:sp>
        <p:nvSpPr>
          <p:cNvPr id="6" name="Title 5"/>
          <p:cNvSpPr>
            <a:spLocks noGrp="1"/>
          </p:cNvSpPr>
          <p:nvPr>
            <p:ph type="title"/>
          </p:nvPr>
        </p:nvSpPr>
        <p:spPr/>
        <p:txBody>
          <a:bodyPr/>
          <a:lstStyle/>
          <a:p>
            <a:r>
              <a:rPr lang="en-US" dirty="0">
                <a:solidFill>
                  <a:schemeClr val="bg1"/>
                </a:solidFill>
              </a:rPr>
              <a:t>Windows 10 </a:t>
            </a:r>
            <a:r>
              <a:rPr lang="en-US" dirty="0" err="1">
                <a:solidFill>
                  <a:schemeClr val="bg1"/>
                </a:solidFill>
              </a:rPr>
              <a:t>IoT</a:t>
            </a:r>
            <a:r>
              <a:rPr lang="en-US" dirty="0">
                <a:solidFill>
                  <a:schemeClr val="bg1"/>
                </a:solidFill>
              </a:rPr>
              <a:t> </a:t>
            </a:r>
            <a:r>
              <a:rPr lang="hu-HU" dirty="0">
                <a:solidFill>
                  <a:schemeClr val="bg1"/>
                </a:solidFill>
              </a:rPr>
              <a:t>kiadások</a:t>
            </a:r>
            <a:endParaRPr lang="en-US" dirty="0">
              <a:solidFill>
                <a:schemeClr val="bg1"/>
              </a:solidFill>
            </a:endParaRPr>
          </a:p>
        </p:txBody>
      </p:sp>
      <p:sp>
        <p:nvSpPr>
          <p:cNvPr id="20" name="Rectangle 19"/>
          <p:cNvSpPr/>
          <p:nvPr/>
        </p:nvSpPr>
        <p:spPr bwMode="auto">
          <a:xfrm>
            <a:off x="0" y="918134"/>
            <a:ext cx="435034" cy="422500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a:endParaRPr lang="en-US" sz="1471" dirty="0">
              <a:gradFill>
                <a:gsLst>
                  <a:gs pos="0">
                    <a:srgbClr val="FFFFFF"/>
                  </a:gs>
                  <a:gs pos="100000">
                    <a:srgbClr val="FFFFFF"/>
                  </a:gs>
                </a:gsLst>
                <a:lin ang="5400000" scaled="0"/>
              </a:gradFill>
              <a:latin typeface="Segoe UI"/>
            </a:endParaRPr>
          </a:p>
        </p:txBody>
      </p:sp>
      <p:sp>
        <p:nvSpPr>
          <p:cNvPr id="41" name="Title 5"/>
          <p:cNvSpPr txBox="1">
            <a:spLocks/>
          </p:cNvSpPr>
          <p:nvPr/>
        </p:nvSpPr>
        <p:spPr>
          <a:xfrm>
            <a:off x="4022410" y="2372439"/>
            <a:ext cx="604118"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fontAlgn="auto">
              <a:spcAft>
                <a:spcPts val="0"/>
              </a:spcAft>
            </a:pPr>
            <a:r>
              <a:rPr lang="en-US" sz="4412" spc="-75">
                <a:solidFill>
                  <a:srgbClr val="FFFFFF"/>
                </a:solidFill>
                <a:latin typeface="Segoe UI Light"/>
              </a:rPr>
              <a:t>+</a:t>
            </a:r>
          </a:p>
        </p:txBody>
      </p:sp>
      <p:grpSp>
        <p:nvGrpSpPr>
          <p:cNvPr id="10" name="Group 9"/>
          <p:cNvGrpSpPr/>
          <p:nvPr/>
        </p:nvGrpSpPr>
        <p:grpSpPr>
          <a:xfrm>
            <a:off x="7313320" y="3022250"/>
            <a:ext cx="1640087" cy="957876"/>
            <a:chOff x="7970674" y="3973845"/>
            <a:chExt cx="2230632" cy="1302778"/>
          </a:xfrm>
        </p:grpSpPr>
        <p:sp>
          <p:nvSpPr>
            <p:cNvPr id="44" name="TextBox 43"/>
            <p:cNvSpPr txBox="1"/>
            <p:nvPr/>
          </p:nvSpPr>
          <p:spPr>
            <a:xfrm>
              <a:off x="7970674" y="4504834"/>
              <a:ext cx="2230632" cy="771789"/>
            </a:xfrm>
            <a:prstGeom prst="rect">
              <a:avLst/>
            </a:prstGeom>
            <a:noFill/>
          </p:spPr>
          <p:txBody>
            <a:bodyPr wrap="square" rtlCol="0">
              <a:spAutoFit/>
            </a:bodyPr>
            <a:lstStyle/>
            <a:p>
              <a:pPr algn="ctr" defTabSz="685845" fontAlgn="auto">
                <a:spcBef>
                  <a:spcPts val="0"/>
                </a:spcBef>
                <a:spcAft>
                  <a:spcPts val="0"/>
                </a:spcAft>
              </a:pPr>
              <a:r>
                <a:rPr lang="en-US" sz="1029" dirty="0">
                  <a:solidFill>
                    <a:srgbClr val="FFFFFF"/>
                  </a:solidFill>
                  <a:latin typeface="Segoe UI"/>
                  <a:ea typeface="+mn-ea"/>
                </a:rPr>
                <a:t>Microsoft</a:t>
              </a:r>
            </a:p>
            <a:p>
              <a:pPr algn="ctr" defTabSz="685845" fontAlgn="auto">
                <a:spcBef>
                  <a:spcPts val="0"/>
                </a:spcBef>
                <a:spcAft>
                  <a:spcPts val="0"/>
                </a:spcAft>
              </a:pPr>
              <a:r>
                <a:rPr lang="en-US" sz="1029" dirty="0">
                  <a:solidFill>
                    <a:srgbClr val="FFFFFF"/>
                  </a:solidFill>
                  <a:latin typeface="Segoe UI"/>
                  <a:ea typeface="+mn-ea"/>
                </a:rPr>
                <a:t>Azure IoT</a:t>
              </a:r>
              <a:br>
                <a:rPr lang="en-US" sz="1029" dirty="0">
                  <a:solidFill>
                    <a:srgbClr val="FFFFFF"/>
                  </a:solidFill>
                  <a:latin typeface="Segoe UI"/>
                  <a:ea typeface="+mn-ea"/>
                </a:rPr>
              </a:br>
              <a:endParaRPr lang="en-US" sz="1029" dirty="0">
                <a:solidFill>
                  <a:srgbClr val="FFFFFF"/>
                </a:solidFill>
                <a:latin typeface="Segoe UI"/>
                <a:ea typeface="+mn-ea"/>
              </a:endParaRPr>
            </a:p>
          </p:txBody>
        </p:sp>
        <p:sp>
          <p:nvSpPr>
            <p:cNvPr id="28" name="Freeform 27"/>
            <p:cNvSpPr>
              <a:spLocks noChangeAspect="1"/>
            </p:cNvSpPr>
            <p:nvPr/>
          </p:nvSpPr>
          <p:spPr bwMode="black">
            <a:xfrm>
              <a:off x="8767206" y="3973845"/>
              <a:ext cx="537715" cy="444733"/>
            </a:xfrm>
            <a:custGeom>
              <a:avLst/>
              <a:gdLst>
                <a:gd name="connsiteX0" fmla="*/ 731441 w 1073065"/>
                <a:gd name="connsiteY0" fmla="*/ 533748 h 887153"/>
                <a:gd name="connsiteX1" fmla="*/ 759927 w 1073065"/>
                <a:gd name="connsiteY1" fmla="*/ 562183 h 887153"/>
                <a:gd name="connsiteX2" fmla="*/ 759927 w 1073065"/>
                <a:gd name="connsiteY2" fmla="*/ 740916 h 887153"/>
                <a:gd name="connsiteX3" fmla="*/ 731441 w 1073065"/>
                <a:gd name="connsiteY3" fmla="*/ 769351 h 887153"/>
                <a:gd name="connsiteX4" fmla="*/ 702954 w 1073065"/>
                <a:gd name="connsiteY4" fmla="*/ 740916 h 887153"/>
                <a:gd name="connsiteX5" fmla="*/ 702954 w 1073065"/>
                <a:gd name="connsiteY5" fmla="*/ 562183 h 887153"/>
                <a:gd name="connsiteX6" fmla="*/ 731441 w 1073065"/>
                <a:gd name="connsiteY6" fmla="*/ 533748 h 887153"/>
                <a:gd name="connsiteX7" fmla="*/ 612569 w 1073065"/>
                <a:gd name="connsiteY7" fmla="*/ 489198 h 887153"/>
                <a:gd name="connsiteX8" fmla="*/ 640841 w 1073065"/>
                <a:gd name="connsiteY8" fmla="*/ 517610 h 887153"/>
                <a:gd name="connsiteX9" fmla="*/ 640841 w 1073065"/>
                <a:gd name="connsiteY9" fmla="*/ 785490 h 887153"/>
                <a:gd name="connsiteX10" fmla="*/ 612569 w 1073065"/>
                <a:gd name="connsiteY10" fmla="*/ 813902 h 887153"/>
                <a:gd name="connsiteX11" fmla="*/ 584296 w 1073065"/>
                <a:gd name="connsiteY11" fmla="*/ 785490 h 887153"/>
                <a:gd name="connsiteX12" fmla="*/ 584296 w 1073065"/>
                <a:gd name="connsiteY12" fmla="*/ 517610 h 887153"/>
                <a:gd name="connsiteX13" fmla="*/ 612569 w 1073065"/>
                <a:gd name="connsiteY13" fmla="*/ 489198 h 887153"/>
                <a:gd name="connsiteX14" fmla="*/ 374181 w 1073065"/>
                <a:gd name="connsiteY14" fmla="*/ 489198 h 887153"/>
                <a:gd name="connsiteX15" fmla="*/ 402667 w 1073065"/>
                <a:gd name="connsiteY15" fmla="*/ 517610 h 887153"/>
                <a:gd name="connsiteX16" fmla="*/ 402667 w 1073065"/>
                <a:gd name="connsiteY16" fmla="*/ 785490 h 887153"/>
                <a:gd name="connsiteX17" fmla="*/ 374181 w 1073065"/>
                <a:gd name="connsiteY17" fmla="*/ 813902 h 887153"/>
                <a:gd name="connsiteX18" fmla="*/ 345694 w 1073065"/>
                <a:gd name="connsiteY18" fmla="*/ 785490 h 887153"/>
                <a:gd name="connsiteX19" fmla="*/ 345694 w 1073065"/>
                <a:gd name="connsiteY19" fmla="*/ 517610 h 887153"/>
                <a:gd name="connsiteX20" fmla="*/ 374181 w 1073065"/>
                <a:gd name="connsiteY20" fmla="*/ 489198 h 887153"/>
                <a:gd name="connsiteX21" fmla="*/ 493910 w 1073065"/>
                <a:gd name="connsiteY21" fmla="*/ 415090 h 887153"/>
                <a:gd name="connsiteX22" fmla="*/ 522182 w 1073065"/>
                <a:gd name="connsiteY22" fmla="*/ 443515 h 887153"/>
                <a:gd name="connsiteX23" fmla="*/ 522182 w 1073065"/>
                <a:gd name="connsiteY23" fmla="*/ 858728 h 887153"/>
                <a:gd name="connsiteX24" fmla="*/ 493910 w 1073065"/>
                <a:gd name="connsiteY24" fmla="*/ 887153 h 887153"/>
                <a:gd name="connsiteX25" fmla="*/ 465637 w 1073065"/>
                <a:gd name="connsiteY25" fmla="*/ 858728 h 887153"/>
                <a:gd name="connsiteX26" fmla="*/ 465637 w 1073065"/>
                <a:gd name="connsiteY26" fmla="*/ 443515 h 887153"/>
                <a:gd name="connsiteX27" fmla="*/ 493910 w 1073065"/>
                <a:gd name="connsiteY27" fmla="*/ 415090 h 887153"/>
                <a:gd name="connsiteX28" fmla="*/ 702868 w 1073065"/>
                <a:gd name="connsiteY28" fmla="*/ 0 h 887153"/>
                <a:gd name="connsiteX29" fmla="*/ 855004 w 1073065"/>
                <a:gd name="connsiteY29" fmla="*/ 65987 h 887153"/>
                <a:gd name="connsiteX30" fmla="*/ 915858 w 1073065"/>
                <a:gd name="connsiteY30" fmla="*/ 219278 h 887153"/>
                <a:gd name="connsiteX31" fmla="*/ 915858 w 1073065"/>
                <a:gd name="connsiteY31" fmla="*/ 235521 h 887153"/>
                <a:gd name="connsiteX32" fmla="*/ 1011197 w 1073065"/>
                <a:gd name="connsiteY32" fmla="*/ 293386 h 887153"/>
                <a:gd name="connsiteX33" fmla="*/ 1073065 w 1073065"/>
                <a:gd name="connsiteY33" fmla="*/ 446678 h 887153"/>
                <a:gd name="connsiteX34" fmla="*/ 1011197 w 1073065"/>
                <a:gd name="connsiteY34" fmla="*/ 600985 h 887153"/>
                <a:gd name="connsiteX35" fmla="*/ 855004 w 1073065"/>
                <a:gd name="connsiteY35" fmla="*/ 666971 h 887153"/>
                <a:gd name="connsiteX36" fmla="*/ 808349 w 1073065"/>
                <a:gd name="connsiteY36" fmla="*/ 666971 h 887153"/>
                <a:gd name="connsiteX37" fmla="*/ 808349 w 1073065"/>
                <a:gd name="connsiteY37" fmla="*/ 606061 h 887153"/>
                <a:gd name="connsiteX38" fmla="*/ 855004 w 1073065"/>
                <a:gd name="connsiteY38" fmla="*/ 606061 h 887153"/>
                <a:gd name="connsiteX39" fmla="*/ 1012211 w 1073065"/>
                <a:gd name="connsiteY39" fmla="*/ 446678 h 887153"/>
                <a:gd name="connsiteX40" fmla="*/ 855004 w 1073065"/>
                <a:gd name="connsiteY40" fmla="*/ 288310 h 887153"/>
                <a:gd name="connsiteX41" fmla="*/ 842833 w 1073065"/>
                <a:gd name="connsiteY41" fmla="*/ 292371 h 887153"/>
                <a:gd name="connsiteX42" fmla="*/ 855004 w 1073065"/>
                <a:gd name="connsiteY42" fmla="*/ 219278 h 887153"/>
                <a:gd name="connsiteX43" fmla="*/ 702868 w 1073065"/>
                <a:gd name="connsiteY43" fmla="*/ 60911 h 887153"/>
                <a:gd name="connsiteX44" fmla="*/ 545661 w 1073065"/>
                <a:gd name="connsiteY44" fmla="*/ 202020 h 887153"/>
                <a:gd name="connsiteX45" fmla="*/ 431052 w 1073065"/>
                <a:gd name="connsiteY45" fmla="*/ 151261 h 887153"/>
                <a:gd name="connsiteX46" fmla="*/ 273845 w 1073065"/>
                <a:gd name="connsiteY46" fmla="*/ 301507 h 887153"/>
                <a:gd name="connsiteX47" fmla="*/ 218062 w 1073065"/>
                <a:gd name="connsiteY47" fmla="*/ 288310 h 887153"/>
                <a:gd name="connsiteX48" fmla="*/ 60855 w 1073065"/>
                <a:gd name="connsiteY48" fmla="*/ 446678 h 887153"/>
                <a:gd name="connsiteX49" fmla="*/ 218062 w 1073065"/>
                <a:gd name="connsiteY49" fmla="*/ 606061 h 887153"/>
                <a:gd name="connsiteX50" fmla="*/ 293115 w 1073065"/>
                <a:gd name="connsiteY50" fmla="*/ 606061 h 887153"/>
                <a:gd name="connsiteX51" fmla="*/ 293115 w 1073065"/>
                <a:gd name="connsiteY51" fmla="*/ 666971 h 887153"/>
                <a:gd name="connsiteX52" fmla="*/ 218062 w 1073065"/>
                <a:gd name="connsiteY52" fmla="*/ 666971 h 887153"/>
                <a:gd name="connsiteX53" fmla="*/ 64912 w 1073065"/>
                <a:gd name="connsiteY53" fmla="*/ 600985 h 887153"/>
                <a:gd name="connsiteX54" fmla="*/ 0 w 1073065"/>
                <a:gd name="connsiteY54" fmla="*/ 446678 h 887153"/>
                <a:gd name="connsiteX55" fmla="*/ 64912 w 1073065"/>
                <a:gd name="connsiteY55" fmla="*/ 292371 h 887153"/>
                <a:gd name="connsiteX56" fmla="*/ 218062 w 1073065"/>
                <a:gd name="connsiteY56" fmla="*/ 227400 h 887153"/>
                <a:gd name="connsiteX57" fmla="*/ 227190 w 1073065"/>
                <a:gd name="connsiteY57" fmla="*/ 227400 h 887153"/>
                <a:gd name="connsiteX58" fmla="*/ 279930 w 1073065"/>
                <a:gd name="connsiteY58" fmla="*/ 149231 h 887153"/>
                <a:gd name="connsiteX59" fmla="*/ 431052 w 1073065"/>
                <a:gd name="connsiteY59" fmla="*/ 90351 h 887153"/>
                <a:gd name="connsiteX60" fmla="*/ 515234 w 1073065"/>
                <a:gd name="connsiteY60" fmla="*/ 106594 h 887153"/>
                <a:gd name="connsiteX61" fmla="*/ 702868 w 1073065"/>
                <a:gd name="connsiteY61" fmla="*/ 0 h 88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73065" h="887153">
                  <a:moveTo>
                    <a:pt x="731441" y="533748"/>
                  </a:moveTo>
                  <a:cubicBezTo>
                    <a:pt x="747719" y="533748"/>
                    <a:pt x="759927" y="545934"/>
                    <a:pt x="759927" y="562183"/>
                  </a:cubicBezTo>
                  <a:cubicBezTo>
                    <a:pt x="759927" y="562183"/>
                    <a:pt x="759927" y="562183"/>
                    <a:pt x="759927" y="740916"/>
                  </a:cubicBezTo>
                  <a:cubicBezTo>
                    <a:pt x="759927" y="756149"/>
                    <a:pt x="747719" y="769351"/>
                    <a:pt x="731441" y="769351"/>
                  </a:cubicBezTo>
                  <a:cubicBezTo>
                    <a:pt x="716180" y="769351"/>
                    <a:pt x="702954" y="756149"/>
                    <a:pt x="702954" y="740916"/>
                  </a:cubicBezTo>
                  <a:cubicBezTo>
                    <a:pt x="702954" y="740916"/>
                    <a:pt x="702954" y="740916"/>
                    <a:pt x="702954" y="562183"/>
                  </a:cubicBezTo>
                  <a:cubicBezTo>
                    <a:pt x="702954" y="545934"/>
                    <a:pt x="716180" y="533748"/>
                    <a:pt x="731441" y="533748"/>
                  </a:cubicBezTo>
                  <a:close/>
                  <a:moveTo>
                    <a:pt x="612569" y="489198"/>
                  </a:moveTo>
                  <a:cubicBezTo>
                    <a:pt x="627715" y="489198"/>
                    <a:pt x="640841" y="501374"/>
                    <a:pt x="640841" y="517610"/>
                  </a:cubicBezTo>
                  <a:cubicBezTo>
                    <a:pt x="640841" y="517610"/>
                    <a:pt x="640841" y="517610"/>
                    <a:pt x="640841" y="785490"/>
                  </a:cubicBezTo>
                  <a:cubicBezTo>
                    <a:pt x="640841" y="800711"/>
                    <a:pt x="627715" y="813902"/>
                    <a:pt x="612569" y="813902"/>
                  </a:cubicBezTo>
                  <a:cubicBezTo>
                    <a:pt x="597423" y="813902"/>
                    <a:pt x="584296" y="800711"/>
                    <a:pt x="584296" y="785490"/>
                  </a:cubicBezTo>
                  <a:cubicBezTo>
                    <a:pt x="584296" y="785490"/>
                    <a:pt x="584296" y="785490"/>
                    <a:pt x="584296" y="517610"/>
                  </a:cubicBezTo>
                  <a:cubicBezTo>
                    <a:pt x="584296" y="501374"/>
                    <a:pt x="597423" y="489198"/>
                    <a:pt x="612569" y="489198"/>
                  </a:cubicBezTo>
                  <a:close/>
                  <a:moveTo>
                    <a:pt x="374181" y="489198"/>
                  </a:moveTo>
                  <a:cubicBezTo>
                    <a:pt x="390459" y="489198"/>
                    <a:pt x="402667" y="501374"/>
                    <a:pt x="402667" y="517610"/>
                  </a:cubicBezTo>
                  <a:cubicBezTo>
                    <a:pt x="402667" y="517610"/>
                    <a:pt x="402667" y="517610"/>
                    <a:pt x="402667" y="785490"/>
                  </a:cubicBezTo>
                  <a:cubicBezTo>
                    <a:pt x="402667" y="800711"/>
                    <a:pt x="390459" y="813902"/>
                    <a:pt x="374181" y="813902"/>
                  </a:cubicBezTo>
                  <a:cubicBezTo>
                    <a:pt x="358920" y="813902"/>
                    <a:pt x="345694" y="800711"/>
                    <a:pt x="345694" y="785490"/>
                  </a:cubicBezTo>
                  <a:cubicBezTo>
                    <a:pt x="345694" y="785490"/>
                    <a:pt x="345694" y="785490"/>
                    <a:pt x="345694" y="517610"/>
                  </a:cubicBezTo>
                  <a:cubicBezTo>
                    <a:pt x="345694" y="501374"/>
                    <a:pt x="358920" y="489198"/>
                    <a:pt x="374181" y="489198"/>
                  </a:cubicBezTo>
                  <a:close/>
                  <a:moveTo>
                    <a:pt x="493910" y="415090"/>
                  </a:moveTo>
                  <a:cubicBezTo>
                    <a:pt x="509056" y="415090"/>
                    <a:pt x="522182" y="428288"/>
                    <a:pt x="522182" y="443515"/>
                  </a:cubicBezTo>
                  <a:cubicBezTo>
                    <a:pt x="522182" y="443515"/>
                    <a:pt x="522182" y="443515"/>
                    <a:pt x="522182" y="858728"/>
                  </a:cubicBezTo>
                  <a:cubicBezTo>
                    <a:pt x="522182" y="873956"/>
                    <a:pt x="509056" y="887153"/>
                    <a:pt x="493910" y="887153"/>
                  </a:cubicBezTo>
                  <a:cubicBezTo>
                    <a:pt x="477754" y="887153"/>
                    <a:pt x="465637" y="873956"/>
                    <a:pt x="465637" y="858728"/>
                  </a:cubicBezTo>
                  <a:cubicBezTo>
                    <a:pt x="465637" y="858728"/>
                    <a:pt x="465637" y="858728"/>
                    <a:pt x="465637" y="443515"/>
                  </a:cubicBezTo>
                  <a:cubicBezTo>
                    <a:pt x="465637" y="428288"/>
                    <a:pt x="477754" y="415090"/>
                    <a:pt x="493910" y="415090"/>
                  </a:cubicBezTo>
                  <a:close/>
                  <a:moveTo>
                    <a:pt x="702868" y="0"/>
                  </a:moveTo>
                  <a:cubicBezTo>
                    <a:pt x="759665" y="0"/>
                    <a:pt x="814434" y="23349"/>
                    <a:pt x="855004" y="65987"/>
                  </a:cubicBezTo>
                  <a:cubicBezTo>
                    <a:pt x="894559" y="107609"/>
                    <a:pt x="915858" y="162428"/>
                    <a:pt x="915858" y="219278"/>
                  </a:cubicBezTo>
                  <a:cubicBezTo>
                    <a:pt x="915858" y="225369"/>
                    <a:pt x="915858" y="230445"/>
                    <a:pt x="915858" y="235521"/>
                  </a:cubicBezTo>
                  <a:cubicBezTo>
                    <a:pt x="951357" y="245673"/>
                    <a:pt x="983812" y="264961"/>
                    <a:pt x="1011197" y="293386"/>
                  </a:cubicBezTo>
                  <a:cubicBezTo>
                    <a:pt x="1050752" y="333993"/>
                    <a:pt x="1073065" y="388813"/>
                    <a:pt x="1073065" y="446678"/>
                  </a:cubicBezTo>
                  <a:cubicBezTo>
                    <a:pt x="1073065" y="504543"/>
                    <a:pt x="1050752" y="559362"/>
                    <a:pt x="1011197" y="600985"/>
                  </a:cubicBezTo>
                  <a:cubicBezTo>
                    <a:pt x="969613" y="643622"/>
                    <a:pt x="914844" y="666971"/>
                    <a:pt x="855004" y="666971"/>
                  </a:cubicBezTo>
                  <a:cubicBezTo>
                    <a:pt x="855004" y="666971"/>
                    <a:pt x="855004" y="666971"/>
                    <a:pt x="808349" y="666971"/>
                  </a:cubicBezTo>
                  <a:cubicBezTo>
                    <a:pt x="808349" y="666971"/>
                    <a:pt x="808349" y="666971"/>
                    <a:pt x="808349" y="606061"/>
                  </a:cubicBezTo>
                  <a:cubicBezTo>
                    <a:pt x="855004" y="606061"/>
                    <a:pt x="855004" y="606061"/>
                    <a:pt x="855004" y="606061"/>
                  </a:cubicBezTo>
                  <a:cubicBezTo>
                    <a:pt x="944257" y="606061"/>
                    <a:pt x="1012211" y="532968"/>
                    <a:pt x="1012211" y="446678"/>
                  </a:cubicBezTo>
                  <a:cubicBezTo>
                    <a:pt x="1012211" y="361403"/>
                    <a:pt x="944257" y="288310"/>
                    <a:pt x="855004" y="288310"/>
                  </a:cubicBezTo>
                  <a:cubicBezTo>
                    <a:pt x="850947" y="288310"/>
                    <a:pt x="846890" y="288310"/>
                    <a:pt x="842833" y="292371"/>
                  </a:cubicBezTo>
                  <a:cubicBezTo>
                    <a:pt x="850947" y="271052"/>
                    <a:pt x="855004" y="245673"/>
                    <a:pt x="855004" y="219278"/>
                  </a:cubicBezTo>
                  <a:cubicBezTo>
                    <a:pt x="855004" y="134003"/>
                    <a:pt x="787050" y="60911"/>
                    <a:pt x="702868" y="60911"/>
                  </a:cubicBezTo>
                  <a:cubicBezTo>
                    <a:pt x="621729" y="60911"/>
                    <a:pt x="553775" y="124867"/>
                    <a:pt x="545661" y="202020"/>
                  </a:cubicBezTo>
                  <a:cubicBezTo>
                    <a:pt x="515234" y="168519"/>
                    <a:pt x="477707" y="151261"/>
                    <a:pt x="431052" y="151261"/>
                  </a:cubicBezTo>
                  <a:cubicBezTo>
                    <a:pt x="345856" y="151261"/>
                    <a:pt x="277902" y="215217"/>
                    <a:pt x="273845" y="301507"/>
                  </a:cubicBezTo>
                  <a:cubicBezTo>
                    <a:pt x="256603" y="292371"/>
                    <a:pt x="239361" y="288310"/>
                    <a:pt x="218062" y="288310"/>
                  </a:cubicBezTo>
                  <a:cubicBezTo>
                    <a:pt x="132866" y="288310"/>
                    <a:pt x="60855" y="361403"/>
                    <a:pt x="60855" y="446678"/>
                  </a:cubicBezTo>
                  <a:cubicBezTo>
                    <a:pt x="60855" y="532968"/>
                    <a:pt x="132866" y="606061"/>
                    <a:pt x="218062" y="606061"/>
                  </a:cubicBezTo>
                  <a:cubicBezTo>
                    <a:pt x="244432" y="606061"/>
                    <a:pt x="268774" y="606061"/>
                    <a:pt x="293115" y="606061"/>
                  </a:cubicBezTo>
                  <a:cubicBezTo>
                    <a:pt x="293115" y="606061"/>
                    <a:pt x="293115" y="606061"/>
                    <a:pt x="293115" y="666971"/>
                  </a:cubicBezTo>
                  <a:cubicBezTo>
                    <a:pt x="293115" y="666971"/>
                    <a:pt x="293115" y="666971"/>
                    <a:pt x="218062" y="666971"/>
                  </a:cubicBezTo>
                  <a:cubicBezTo>
                    <a:pt x="161264" y="666971"/>
                    <a:pt x="106495" y="643622"/>
                    <a:pt x="64912" y="600985"/>
                  </a:cubicBezTo>
                  <a:cubicBezTo>
                    <a:pt x="23328" y="559362"/>
                    <a:pt x="0" y="504543"/>
                    <a:pt x="0" y="446678"/>
                  </a:cubicBezTo>
                  <a:cubicBezTo>
                    <a:pt x="0" y="388813"/>
                    <a:pt x="23328" y="333993"/>
                    <a:pt x="64912" y="292371"/>
                  </a:cubicBezTo>
                  <a:cubicBezTo>
                    <a:pt x="106495" y="250749"/>
                    <a:pt x="161264" y="227400"/>
                    <a:pt x="218062" y="227400"/>
                  </a:cubicBezTo>
                  <a:cubicBezTo>
                    <a:pt x="221104" y="227400"/>
                    <a:pt x="224147" y="227400"/>
                    <a:pt x="227190" y="227400"/>
                  </a:cubicBezTo>
                  <a:cubicBezTo>
                    <a:pt x="239361" y="197959"/>
                    <a:pt x="256603" y="171565"/>
                    <a:pt x="279930" y="149231"/>
                  </a:cubicBezTo>
                  <a:cubicBezTo>
                    <a:pt x="320500" y="111669"/>
                    <a:pt x="373240" y="90351"/>
                    <a:pt x="431052" y="90351"/>
                  </a:cubicBezTo>
                  <a:cubicBezTo>
                    <a:pt x="460465" y="90351"/>
                    <a:pt x="489878" y="95427"/>
                    <a:pt x="515234" y="106594"/>
                  </a:cubicBezTo>
                  <a:cubicBezTo>
                    <a:pt x="554789" y="42637"/>
                    <a:pt x="624772" y="0"/>
                    <a:pt x="702868" y="0"/>
                  </a:cubicBezTo>
                  <a:close/>
                </a:path>
              </a:pathLst>
            </a:custGeom>
            <a:solidFill>
              <a:schemeClr val="bg1"/>
            </a:solidFill>
            <a:ln>
              <a:noFill/>
            </a:ln>
            <a:extLst/>
          </p:spPr>
          <p:txBody>
            <a:bodyPr vert="horz" wrap="square" lIns="65894" tIns="32948" rIns="65894" bIns="32948" numCol="1" anchor="t" anchorCtr="0" compatLnSpc="1">
              <a:prstTxWarp prst="textNoShape">
                <a:avLst/>
              </a:prstTxWarp>
              <a:noAutofit/>
            </a:bodyPr>
            <a:lstStyle/>
            <a:p>
              <a:pPr defTabSz="672200" fontAlgn="auto">
                <a:spcBef>
                  <a:spcPts val="0"/>
                </a:spcBef>
                <a:spcAft>
                  <a:spcPts val="0"/>
                </a:spcAft>
              </a:pPr>
              <a:endParaRPr lang="en-US" sz="1324" dirty="0">
                <a:solidFill>
                  <a:srgbClr val="FFFFFF"/>
                </a:solidFill>
                <a:latin typeface="Segoe UI"/>
                <a:ea typeface="+mn-ea"/>
              </a:endParaRPr>
            </a:p>
          </p:txBody>
        </p:sp>
      </p:grpSp>
      <p:grpSp>
        <p:nvGrpSpPr>
          <p:cNvPr id="9" name="Group 8"/>
          <p:cNvGrpSpPr/>
          <p:nvPr/>
        </p:nvGrpSpPr>
        <p:grpSpPr>
          <a:xfrm>
            <a:off x="4830809" y="3047092"/>
            <a:ext cx="790601" cy="966854"/>
            <a:chOff x="6631185" y="3975627"/>
            <a:chExt cx="1075271" cy="1314989"/>
          </a:xfrm>
        </p:grpSpPr>
        <p:sp>
          <p:nvSpPr>
            <p:cNvPr id="42" name="TextBox 41"/>
            <p:cNvSpPr txBox="1"/>
            <p:nvPr/>
          </p:nvSpPr>
          <p:spPr>
            <a:xfrm>
              <a:off x="6631185" y="4518827"/>
              <a:ext cx="1075271" cy="771789"/>
            </a:xfrm>
            <a:prstGeom prst="rect">
              <a:avLst/>
            </a:prstGeom>
            <a:noFill/>
          </p:spPr>
          <p:txBody>
            <a:bodyPr wrap="none" rtlCol="0">
              <a:spAutoFit/>
            </a:bodyPr>
            <a:lstStyle/>
            <a:p>
              <a:pPr algn="ctr" defTabSz="685845" fontAlgn="auto">
                <a:spcBef>
                  <a:spcPts val="0"/>
                </a:spcBef>
                <a:spcAft>
                  <a:spcPts val="0"/>
                </a:spcAft>
              </a:pPr>
              <a:r>
                <a:rPr lang="en-US" sz="1029" dirty="0">
                  <a:solidFill>
                    <a:srgbClr val="FFFFFF"/>
                  </a:solidFill>
                  <a:latin typeface="Segoe UI"/>
                  <a:ea typeface="+mn-ea"/>
                </a:rPr>
                <a:t>Security &amp;</a:t>
              </a:r>
              <a:br>
                <a:rPr lang="en-US" sz="1029" dirty="0">
                  <a:solidFill>
                    <a:srgbClr val="FFFFFF"/>
                  </a:solidFill>
                  <a:latin typeface="Segoe UI"/>
                  <a:ea typeface="+mn-ea"/>
                </a:rPr>
              </a:br>
              <a:r>
                <a:rPr lang="en-US" sz="1029" dirty="0">
                  <a:solidFill>
                    <a:srgbClr val="FFFFFF"/>
                  </a:solidFill>
                  <a:latin typeface="Segoe UI"/>
                  <a:ea typeface="+mn-ea"/>
                </a:rPr>
                <a:t>Identity</a:t>
              </a:r>
              <a:br>
                <a:rPr lang="en-US" sz="1029" dirty="0">
                  <a:solidFill>
                    <a:srgbClr val="FFFFFF"/>
                  </a:solidFill>
                  <a:latin typeface="Segoe UI"/>
                  <a:ea typeface="+mn-ea"/>
                </a:rPr>
              </a:br>
              <a:endParaRPr lang="en-US" sz="1029" dirty="0">
                <a:solidFill>
                  <a:srgbClr val="FFFFFF"/>
                </a:solidFill>
                <a:latin typeface="Segoe UI"/>
                <a:ea typeface="+mn-ea"/>
              </a:endParaRPr>
            </a:p>
          </p:txBody>
        </p:sp>
        <p:sp>
          <p:nvSpPr>
            <p:cNvPr id="29" name="Freeform 28"/>
            <p:cNvSpPr>
              <a:spLocks noChangeAspect="1"/>
            </p:cNvSpPr>
            <p:nvPr/>
          </p:nvSpPr>
          <p:spPr bwMode="black">
            <a:xfrm>
              <a:off x="6938211" y="3975627"/>
              <a:ext cx="385011" cy="437356"/>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396" tIns="54717" rIns="68396" bIns="54717" numCol="1" spcCol="0" rtlCol="0" fromWordArt="0" anchor="t" anchorCtr="0" forceAA="0" compatLnSpc="1">
              <a:prstTxWarp prst="textNoShape">
                <a:avLst/>
              </a:prstTxWarp>
              <a:noAutofit/>
            </a:bodyPr>
            <a:lstStyle/>
            <a:p>
              <a:pPr algn="ctr" defTabSz="348749">
                <a:lnSpc>
                  <a:spcPct val="90000"/>
                </a:lnSpc>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 name="Group 7"/>
          <p:cNvGrpSpPr/>
          <p:nvPr/>
        </p:nvGrpSpPr>
        <p:grpSpPr>
          <a:xfrm>
            <a:off x="4647500" y="1666864"/>
            <a:ext cx="1157217" cy="840499"/>
            <a:chOff x="6381870" y="2104074"/>
            <a:chExt cx="1573895" cy="1143138"/>
          </a:xfrm>
        </p:grpSpPr>
        <p:sp>
          <p:nvSpPr>
            <p:cNvPr id="45" name="TextBox 44"/>
            <p:cNvSpPr txBox="1"/>
            <p:nvPr/>
          </p:nvSpPr>
          <p:spPr>
            <a:xfrm>
              <a:off x="6381870" y="2690826"/>
              <a:ext cx="1573895" cy="556386"/>
            </a:xfrm>
            <a:prstGeom prst="rect">
              <a:avLst/>
            </a:prstGeom>
            <a:noFill/>
          </p:spPr>
          <p:txBody>
            <a:bodyPr wrap="square" rtlCol="0">
              <a:spAutoFit/>
            </a:bodyPr>
            <a:lstStyle/>
            <a:p>
              <a:pPr algn="ctr" defTabSz="685845" fontAlgn="auto">
                <a:spcBef>
                  <a:spcPts val="0"/>
                </a:spcBef>
                <a:spcAft>
                  <a:spcPts val="0"/>
                </a:spcAft>
              </a:pPr>
              <a:r>
                <a:rPr lang="en-US" sz="1029" dirty="0">
                  <a:solidFill>
                    <a:srgbClr val="FFFFFF"/>
                  </a:solidFill>
                  <a:latin typeface="Segoe UI"/>
                  <a:ea typeface="+mn-ea"/>
                </a:rPr>
                <a:t>Windows Updates</a:t>
              </a:r>
            </a:p>
          </p:txBody>
        </p:sp>
        <p:sp>
          <p:nvSpPr>
            <p:cNvPr id="30" name="Freeform 138"/>
            <p:cNvSpPr>
              <a:spLocks noChangeAspect="1" noEditPoints="1"/>
            </p:cNvSpPr>
            <p:nvPr/>
          </p:nvSpPr>
          <p:spPr bwMode="black">
            <a:xfrm>
              <a:off x="6976311" y="2104074"/>
              <a:ext cx="328573" cy="409323"/>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67219" tIns="33610" rIns="67219" bIns="33610" numCol="1" anchor="t" anchorCtr="0" compatLnSpc="1">
              <a:prstTxWarp prst="textNoShape">
                <a:avLst/>
              </a:prstTxWarp>
            </a:bodyPr>
            <a:lstStyle/>
            <a:p>
              <a:pPr defTabSz="672200" fontAlgn="auto">
                <a:spcBef>
                  <a:spcPts val="0"/>
                </a:spcBef>
                <a:spcAft>
                  <a:spcPts val="0"/>
                </a:spcAft>
              </a:pPr>
              <a:endParaRPr lang="en-US" sz="1324" dirty="0">
                <a:solidFill>
                  <a:srgbClr val="000000"/>
                </a:solidFill>
                <a:latin typeface="Segoe UI"/>
                <a:ea typeface="+mn-ea"/>
              </a:endParaRPr>
            </a:p>
          </p:txBody>
        </p:sp>
      </p:grpSp>
      <p:sp>
        <p:nvSpPr>
          <p:cNvPr id="46" name="TextBox 45"/>
          <p:cNvSpPr txBox="1"/>
          <p:nvPr/>
        </p:nvSpPr>
        <p:spPr>
          <a:xfrm>
            <a:off x="6153158" y="2080485"/>
            <a:ext cx="1085555" cy="409086"/>
          </a:xfrm>
          <a:prstGeom prst="rect">
            <a:avLst/>
          </a:prstGeom>
          <a:noFill/>
        </p:spPr>
        <p:txBody>
          <a:bodyPr wrap="none" rtlCol="0">
            <a:spAutoFit/>
          </a:bodyPr>
          <a:lstStyle/>
          <a:p>
            <a:pPr algn="ctr" defTabSz="685845" fontAlgn="auto">
              <a:spcBef>
                <a:spcPts val="0"/>
              </a:spcBef>
              <a:spcAft>
                <a:spcPts val="0"/>
              </a:spcAft>
            </a:pPr>
            <a:r>
              <a:rPr lang="en-US" sz="1029" dirty="0">
                <a:solidFill>
                  <a:srgbClr val="FFFFFF"/>
                </a:solidFill>
                <a:latin typeface="Segoe UI"/>
                <a:ea typeface="+mn-ea"/>
              </a:rPr>
              <a:t>Visual Studio &amp;</a:t>
            </a:r>
            <a:br>
              <a:rPr lang="en-US" sz="1029" dirty="0">
                <a:solidFill>
                  <a:srgbClr val="FFFFFF"/>
                </a:solidFill>
                <a:latin typeface="Segoe UI"/>
                <a:ea typeface="+mn-ea"/>
              </a:rPr>
            </a:br>
            <a:r>
              <a:rPr lang="en-US" sz="1029" dirty="0">
                <a:solidFill>
                  <a:srgbClr val="FFFFFF"/>
                </a:solidFill>
                <a:latin typeface="Segoe UI"/>
                <a:ea typeface="+mn-ea"/>
              </a:rPr>
              <a:t>UWP</a:t>
            </a:r>
          </a:p>
        </p:txBody>
      </p:sp>
      <p:grpSp>
        <p:nvGrpSpPr>
          <p:cNvPr id="50" name="Group 49"/>
          <p:cNvGrpSpPr/>
          <p:nvPr/>
        </p:nvGrpSpPr>
        <p:grpSpPr>
          <a:xfrm>
            <a:off x="431649" y="1222531"/>
            <a:ext cx="3367971" cy="3367971"/>
            <a:chOff x="508000" y="1550741"/>
            <a:chExt cx="5038743" cy="5038743"/>
          </a:xfrm>
        </p:grpSpPr>
        <p:sp>
          <p:nvSpPr>
            <p:cNvPr id="51" name="Rectangle 50"/>
            <p:cNvSpPr/>
            <p:nvPr/>
          </p:nvSpPr>
          <p:spPr bwMode="auto">
            <a:xfrm>
              <a:off x="508000" y="1550741"/>
              <a:ext cx="5038743" cy="5038743"/>
            </a:xfrm>
            <a:prstGeom prst="rect">
              <a:avLst/>
            </a:prstGeom>
            <a:solidFill>
              <a:srgbClr val="0078D7">
                <a:lumMod val="75000"/>
              </a:srgbClr>
            </a:solidFill>
            <a:ln w="3175" cap="flat" cmpd="sng" algn="ctr">
              <a:noFill/>
              <a:prstDash val="solid"/>
              <a:headEnd type="none" w="med" len="med"/>
              <a:tailEnd type="none" w="med" len="med"/>
            </a:ln>
            <a:effectLst/>
          </p:spPr>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647">
                <a:defRPr/>
              </a:pPr>
              <a:endParaRPr lang="en-US" sz="1471" dirty="0">
                <a:gradFill>
                  <a:gsLst>
                    <a:gs pos="0">
                      <a:srgbClr val="FFFFFF"/>
                    </a:gs>
                    <a:gs pos="100000">
                      <a:srgbClr val="FFFFFF"/>
                    </a:gs>
                  </a:gsLst>
                  <a:lin ang="5400000" scaled="0"/>
                </a:gradFill>
                <a:latin typeface="Segoe UI"/>
              </a:endParaRPr>
            </a:p>
          </p:txBody>
        </p:sp>
        <p:sp>
          <p:nvSpPr>
            <p:cNvPr id="52" name="Rectangle 51"/>
            <p:cNvSpPr/>
            <p:nvPr/>
          </p:nvSpPr>
          <p:spPr>
            <a:xfrm>
              <a:off x="690146" y="1683404"/>
              <a:ext cx="4013521" cy="961397"/>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39" fontAlgn="auto">
                <a:spcBef>
                  <a:spcPts val="0"/>
                </a:spcBef>
                <a:spcAft>
                  <a:spcPts val="300"/>
                </a:spcAft>
                <a:defRPr/>
              </a:pPr>
              <a:r>
                <a:rPr lang="en-US" sz="1176" b="1" kern="0" dirty="0">
                  <a:solidFill>
                    <a:prstClr val="white"/>
                  </a:solidFill>
                  <a:latin typeface="Segoe UI"/>
                </a:rPr>
                <a:t>Windows 10 IoT for industry devices</a:t>
              </a:r>
            </a:p>
            <a:p>
              <a:pPr defTabSz="685739" fontAlgn="auto">
                <a:spcBef>
                  <a:spcPts val="0"/>
                </a:spcBef>
                <a:spcAft>
                  <a:spcPts val="300"/>
                </a:spcAft>
                <a:defRPr/>
              </a:pPr>
              <a:r>
                <a:rPr lang="en-US" sz="750" kern="0" dirty="0">
                  <a:solidFill>
                    <a:prstClr val="white"/>
                  </a:solidFill>
                  <a:latin typeface="Segoe UI"/>
                </a:rPr>
                <a:t>Desktop Shell, Win32 </a:t>
              </a:r>
              <a:r>
                <a:rPr lang="hu-HU" sz="750" kern="0" dirty="0">
                  <a:solidFill>
                    <a:prstClr val="white"/>
                  </a:solidFill>
                  <a:latin typeface="Segoe UI"/>
                </a:rPr>
                <a:t>alkalmazások</a:t>
              </a:r>
              <a:endParaRPr lang="en-US" sz="750" kern="0" dirty="0">
                <a:solidFill>
                  <a:prstClr val="white"/>
                </a:solidFill>
                <a:latin typeface="Segoe UI"/>
              </a:endParaRPr>
            </a:p>
            <a:p>
              <a:pPr defTabSz="685739" fontAlgn="auto">
                <a:spcBef>
                  <a:spcPts val="0"/>
                </a:spcBef>
                <a:spcAft>
                  <a:spcPts val="300"/>
                </a:spcAft>
                <a:defRPr/>
              </a:pPr>
              <a:r>
                <a:rPr lang="en-US" sz="750" kern="0" dirty="0">
                  <a:solidFill>
                    <a:prstClr val="white"/>
                  </a:solidFill>
                  <a:latin typeface="Segoe UI"/>
                </a:rPr>
                <a:t>Minimum: 1 GB RAM, 16 GB </a:t>
              </a:r>
              <a:r>
                <a:rPr lang="hu-HU" sz="750" kern="0" dirty="0">
                  <a:solidFill>
                    <a:prstClr val="white"/>
                  </a:solidFill>
                  <a:latin typeface="Segoe UI"/>
                </a:rPr>
                <a:t>tár</a:t>
              </a:r>
              <a:endParaRPr lang="en-US" sz="750" kern="0" dirty="0">
                <a:solidFill>
                  <a:prstClr val="white"/>
                </a:solidFill>
                <a:latin typeface="Segoe UI"/>
              </a:endParaRPr>
            </a:p>
            <a:p>
              <a:pPr defTabSz="685739" fontAlgn="auto">
                <a:spcBef>
                  <a:spcPts val="0"/>
                </a:spcBef>
                <a:spcAft>
                  <a:spcPts val="300"/>
                </a:spcAft>
                <a:defRPr/>
              </a:pPr>
              <a:r>
                <a:rPr lang="en-US" sz="750" kern="0" dirty="0">
                  <a:solidFill>
                    <a:prstClr val="white"/>
                  </a:solidFill>
                  <a:latin typeface="Segoe UI"/>
                </a:rPr>
                <a:t>X86/x64</a:t>
              </a:r>
            </a:p>
          </p:txBody>
        </p:sp>
      </p:grpSp>
      <p:grpSp>
        <p:nvGrpSpPr>
          <p:cNvPr id="53" name="Group 52"/>
          <p:cNvGrpSpPr/>
          <p:nvPr/>
        </p:nvGrpSpPr>
        <p:grpSpPr>
          <a:xfrm>
            <a:off x="431648" y="2000184"/>
            <a:ext cx="2707038" cy="2590318"/>
            <a:chOff x="508000" y="2714171"/>
            <a:chExt cx="4049935" cy="3875314"/>
          </a:xfrm>
        </p:grpSpPr>
        <p:sp>
          <p:nvSpPr>
            <p:cNvPr id="54" name="Rectangle 53"/>
            <p:cNvSpPr/>
            <p:nvPr/>
          </p:nvSpPr>
          <p:spPr bwMode="auto">
            <a:xfrm>
              <a:off x="508000" y="2714171"/>
              <a:ext cx="4049935" cy="3875314"/>
            </a:xfrm>
            <a:prstGeom prst="rect">
              <a:avLst/>
            </a:prstGeom>
            <a:solidFill>
              <a:srgbClr val="216FAD"/>
            </a:solidFill>
            <a:ln w="3175" cap="flat" cmpd="sng" algn="ctr">
              <a:noFill/>
              <a:prstDash val="solid"/>
              <a:headEnd type="none" w="med" len="med"/>
              <a:tailEnd type="none" w="med" len="med"/>
            </a:ln>
            <a:effectLst/>
          </p:spPr>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647">
                <a:defRPr/>
              </a:pPr>
              <a:endParaRPr lang="en-US" sz="1471" dirty="0">
                <a:gradFill>
                  <a:gsLst>
                    <a:gs pos="0">
                      <a:srgbClr val="FFFFFF"/>
                    </a:gs>
                    <a:gs pos="100000">
                      <a:srgbClr val="FFFFFF"/>
                    </a:gs>
                  </a:gsLst>
                  <a:lin ang="5400000" scaled="0"/>
                </a:gradFill>
                <a:latin typeface="Segoe UI"/>
              </a:endParaRPr>
            </a:p>
          </p:txBody>
        </p:sp>
        <p:sp>
          <p:nvSpPr>
            <p:cNvPr id="55" name="Rectangle 54"/>
            <p:cNvSpPr/>
            <p:nvPr/>
          </p:nvSpPr>
          <p:spPr>
            <a:xfrm>
              <a:off x="690146" y="2869800"/>
              <a:ext cx="3750124" cy="961397"/>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39" fontAlgn="auto">
                <a:spcBef>
                  <a:spcPts val="0"/>
                </a:spcBef>
                <a:spcAft>
                  <a:spcPts val="300"/>
                </a:spcAft>
                <a:defRPr/>
              </a:pPr>
              <a:r>
                <a:rPr lang="en-US" sz="1176" b="1" kern="0" dirty="0">
                  <a:solidFill>
                    <a:prstClr val="white"/>
                  </a:solidFill>
                  <a:latin typeface="Segoe UI"/>
                </a:rPr>
                <a:t>Windows 10 IoT for mobile devices</a:t>
              </a:r>
            </a:p>
            <a:p>
              <a:pPr defTabSz="685739" fontAlgn="auto">
                <a:spcBef>
                  <a:spcPts val="0"/>
                </a:spcBef>
                <a:spcAft>
                  <a:spcPts val="300"/>
                </a:spcAft>
                <a:defRPr/>
              </a:pPr>
              <a:r>
                <a:rPr lang="hu-HU" sz="750" kern="0" dirty="0">
                  <a:solidFill>
                    <a:prstClr val="white"/>
                  </a:solidFill>
                  <a:latin typeface="Segoe UI"/>
                </a:rPr>
                <a:t>Modern felület</a:t>
              </a:r>
              <a:r>
                <a:rPr lang="en-US" sz="750" kern="0" dirty="0">
                  <a:solidFill>
                    <a:prstClr val="white"/>
                  </a:solidFill>
                  <a:latin typeface="Segoe UI"/>
                </a:rPr>
                <a:t>, Mobil app</a:t>
              </a:r>
              <a:r>
                <a:rPr lang="hu-HU" sz="750" kern="0" dirty="0">
                  <a:solidFill>
                    <a:prstClr val="white"/>
                  </a:solidFill>
                  <a:latin typeface="Segoe UI"/>
                </a:rPr>
                <a:t>ok</a:t>
              </a:r>
              <a:endParaRPr lang="en-US" sz="750" kern="0" dirty="0">
                <a:solidFill>
                  <a:prstClr val="white"/>
                </a:solidFill>
                <a:latin typeface="Segoe UI"/>
              </a:endParaRPr>
            </a:p>
            <a:p>
              <a:pPr defTabSz="685739" fontAlgn="auto">
                <a:spcBef>
                  <a:spcPts val="0"/>
                </a:spcBef>
                <a:spcAft>
                  <a:spcPts val="300"/>
                </a:spcAft>
                <a:defRPr/>
              </a:pPr>
              <a:r>
                <a:rPr lang="en-US" sz="750" kern="0" dirty="0">
                  <a:solidFill>
                    <a:prstClr val="white"/>
                  </a:solidFill>
                  <a:latin typeface="Segoe UI"/>
                </a:rPr>
                <a:t>Minimum: 512 MB RAM, 4 GB </a:t>
              </a:r>
              <a:r>
                <a:rPr lang="hu-HU" sz="750" kern="0" dirty="0">
                  <a:solidFill>
                    <a:prstClr val="white"/>
                  </a:solidFill>
                  <a:latin typeface="Segoe UI"/>
                </a:rPr>
                <a:t>tár</a:t>
              </a:r>
              <a:endParaRPr lang="en-US" sz="750" kern="0" dirty="0">
                <a:solidFill>
                  <a:prstClr val="white"/>
                </a:solidFill>
                <a:latin typeface="Segoe UI"/>
              </a:endParaRPr>
            </a:p>
            <a:p>
              <a:pPr defTabSz="685739" fontAlgn="auto">
                <a:spcBef>
                  <a:spcPts val="0"/>
                </a:spcBef>
                <a:spcAft>
                  <a:spcPts val="300"/>
                </a:spcAft>
                <a:defRPr/>
              </a:pPr>
              <a:r>
                <a:rPr lang="en-US" sz="750" kern="0" dirty="0">
                  <a:solidFill>
                    <a:prstClr val="white"/>
                  </a:solidFill>
                  <a:latin typeface="Segoe UI"/>
                </a:rPr>
                <a:t>ARM</a:t>
              </a:r>
            </a:p>
          </p:txBody>
        </p:sp>
      </p:grpSp>
      <p:grpSp>
        <p:nvGrpSpPr>
          <p:cNvPr id="56" name="Group 55"/>
          <p:cNvGrpSpPr/>
          <p:nvPr/>
        </p:nvGrpSpPr>
        <p:grpSpPr>
          <a:xfrm>
            <a:off x="431648" y="2831293"/>
            <a:ext cx="2029857" cy="1759209"/>
            <a:chOff x="508000" y="3957573"/>
            <a:chExt cx="3036820" cy="2631912"/>
          </a:xfrm>
        </p:grpSpPr>
        <p:sp>
          <p:nvSpPr>
            <p:cNvPr id="57" name="Rectangle 56"/>
            <p:cNvSpPr/>
            <p:nvPr/>
          </p:nvSpPr>
          <p:spPr bwMode="auto">
            <a:xfrm>
              <a:off x="508000" y="3957573"/>
              <a:ext cx="3036820" cy="2631912"/>
            </a:xfrm>
            <a:prstGeom prst="rect">
              <a:avLst/>
            </a:prstGeom>
            <a:solidFill>
              <a:srgbClr val="5A94C2"/>
            </a:solidFill>
            <a:ln w="3175" cap="flat" cmpd="sng" algn="ctr">
              <a:noFill/>
              <a:prstDash val="solid"/>
              <a:headEnd type="none" w="med" len="med"/>
              <a:tailEnd type="none" w="med" len="med"/>
            </a:ln>
            <a:effectLst/>
          </p:spPr>
          <p:txBody>
            <a:bodyPr rot="0" spcFirstLastPara="0" vert="horz" wrap="square" lIns="0" tIns="34290" rIns="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647">
                <a:defRPr/>
              </a:pPr>
              <a:endParaRPr lang="en-US" sz="1471" dirty="0">
                <a:gradFill>
                  <a:gsLst>
                    <a:gs pos="0">
                      <a:srgbClr val="FFFFFF"/>
                    </a:gs>
                    <a:gs pos="100000">
                      <a:srgbClr val="FFFFFF"/>
                    </a:gs>
                  </a:gsLst>
                  <a:lin ang="5400000" scaled="0"/>
                </a:gradFill>
                <a:latin typeface="Segoe UI"/>
              </a:endParaRPr>
            </a:p>
          </p:txBody>
        </p:sp>
        <p:sp>
          <p:nvSpPr>
            <p:cNvPr id="58" name="Rectangle 57"/>
            <p:cNvSpPr/>
            <p:nvPr/>
          </p:nvSpPr>
          <p:spPr>
            <a:xfrm>
              <a:off x="690146" y="4119287"/>
              <a:ext cx="2728438" cy="1421854"/>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39" fontAlgn="auto">
                <a:spcBef>
                  <a:spcPts val="0"/>
                </a:spcBef>
                <a:spcAft>
                  <a:spcPts val="300"/>
                </a:spcAft>
                <a:defRPr/>
              </a:pPr>
              <a:r>
                <a:rPr lang="en-US" sz="1176" b="1" kern="0" dirty="0">
                  <a:solidFill>
                    <a:prstClr val="white"/>
                  </a:solidFill>
                  <a:latin typeface="Segoe UI"/>
                </a:rPr>
                <a:t>Windows 10 IoT Core</a:t>
              </a:r>
            </a:p>
            <a:p>
              <a:pPr defTabSz="685739" fontAlgn="auto">
                <a:spcBef>
                  <a:spcPts val="0"/>
                </a:spcBef>
                <a:spcAft>
                  <a:spcPts val="300"/>
                </a:spcAft>
                <a:defRPr/>
              </a:pPr>
              <a:r>
                <a:rPr lang="hu-HU" sz="750" kern="0" dirty="0">
                  <a:solidFill>
                    <a:prstClr val="white"/>
                  </a:solidFill>
                  <a:latin typeface="Segoe UI"/>
                </a:rPr>
                <a:t>Nincs </a:t>
              </a:r>
              <a:r>
                <a:rPr lang="hu-HU" sz="750" kern="0" dirty="0" err="1">
                  <a:solidFill>
                    <a:prstClr val="white"/>
                  </a:solidFill>
                  <a:latin typeface="Segoe UI"/>
                </a:rPr>
                <a:t>shell</a:t>
              </a:r>
              <a:r>
                <a:rPr lang="hu-HU" sz="750" kern="0" dirty="0">
                  <a:solidFill>
                    <a:prstClr val="white"/>
                  </a:solidFill>
                  <a:latin typeface="Segoe UI"/>
                </a:rPr>
                <a:t> és előtelepített programok</a:t>
              </a:r>
              <a:endParaRPr lang="en-US" sz="750" kern="0" dirty="0">
                <a:solidFill>
                  <a:prstClr val="white"/>
                </a:solidFill>
                <a:latin typeface="Segoe UI"/>
              </a:endParaRPr>
            </a:p>
            <a:p>
              <a:pPr defTabSz="685739" fontAlgn="auto">
                <a:spcBef>
                  <a:spcPts val="0"/>
                </a:spcBef>
                <a:spcAft>
                  <a:spcPts val="300"/>
                </a:spcAft>
                <a:defRPr/>
              </a:pPr>
              <a:r>
                <a:rPr lang="en-US" sz="750" kern="0" dirty="0">
                  <a:solidFill>
                    <a:prstClr val="white"/>
                  </a:solidFill>
                  <a:latin typeface="Segoe UI"/>
                </a:rPr>
                <a:t>Minimum: 256MB RAM, 2GB </a:t>
              </a:r>
              <a:r>
                <a:rPr lang="hu-HU" sz="750" kern="0" dirty="0">
                  <a:solidFill>
                    <a:prstClr val="white"/>
                  </a:solidFill>
                  <a:latin typeface="Segoe UI"/>
                </a:rPr>
                <a:t>tár</a:t>
              </a:r>
              <a:endParaRPr lang="en-US" sz="750" kern="0" dirty="0">
                <a:solidFill>
                  <a:prstClr val="white"/>
                </a:solidFill>
                <a:latin typeface="Segoe UI"/>
              </a:endParaRPr>
            </a:p>
            <a:p>
              <a:pPr defTabSz="685739" fontAlgn="auto">
                <a:spcBef>
                  <a:spcPts val="0"/>
                </a:spcBef>
                <a:spcAft>
                  <a:spcPts val="300"/>
                </a:spcAft>
                <a:defRPr/>
              </a:pPr>
              <a:r>
                <a:rPr lang="en-US" sz="750" kern="0" dirty="0">
                  <a:solidFill>
                    <a:prstClr val="white"/>
                  </a:solidFill>
                  <a:latin typeface="Segoe UI"/>
                </a:rPr>
                <a:t>X86/x64 or ARM</a:t>
              </a:r>
            </a:p>
            <a:p>
              <a:pPr defTabSz="685739" fontAlgn="auto">
                <a:spcBef>
                  <a:spcPts val="0"/>
                </a:spcBef>
                <a:spcAft>
                  <a:spcPts val="300"/>
                </a:spcAft>
                <a:defRPr/>
              </a:pPr>
              <a:endParaRPr lang="en-US" sz="750" kern="0" dirty="0">
                <a:solidFill>
                  <a:prstClr val="white"/>
                </a:solidFill>
                <a:latin typeface="Segoe UI"/>
              </a:endParaRPr>
            </a:p>
            <a:p>
              <a:pPr defTabSz="685739" fontAlgn="auto">
                <a:spcBef>
                  <a:spcPts val="0"/>
                </a:spcBef>
                <a:spcAft>
                  <a:spcPts val="300"/>
                </a:spcAft>
                <a:defRPr/>
              </a:pPr>
              <a:endParaRPr lang="en-US" sz="750" kern="0" dirty="0">
                <a:solidFill>
                  <a:prstClr val="white"/>
                </a:solidFill>
                <a:latin typeface="Segoe UI"/>
              </a:endParaRPr>
            </a:p>
          </p:txBody>
        </p:sp>
        <p:pic>
          <p:nvPicPr>
            <p:cNvPr id="59" name="Picture 58" descr="C:\Users\v-junyo\Desktop\Dropbox\ZumTeam\Team_Resources\Design Resources\Microsoft Branding\Windows\Windows Logo_png\Win_Blk_D_rgb.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71284"/>
            <a:stretch/>
          </p:blipFill>
          <p:spPr bwMode="auto">
            <a:xfrm>
              <a:off x="537028" y="5584120"/>
              <a:ext cx="848505" cy="10053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048584" y="3022250"/>
            <a:ext cx="1294685" cy="1071023"/>
            <a:chOff x="8146346" y="3833950"/>
            <a:chExt cx="1760861" cy="1456666"/>
          </a:xfrm>
        </p:grpSpPr>
        <p:sp>
          <p:nvSpPr>
            <p:cNvPr id="47" name="TextBox 46"/>
            <p:cNvSpPr txBox="1"/>
            <p:nvPr/>
          </p:nvSpPr>
          <p:spPr>
            <a:xfrm>
              <a:off x="8146346" y="4518827"/>
              <a:ext cx="1760861" cy="771789"/>
            </a:xfrm>
            <a:prstGeom prst="rect">
              <a:avLst/>
            </a:prstGeom>
            <a:noFill/>
          </p:spPr>
          <p:txBody>
            <a:bodyPr wrap="square" rtlCol="0">
              <a:spAutoFit/>
            </a:bodyPr>
            <a:lstStyle/>
            <a:p>
              <a:pPr algn="ctr" defTabSz="685845" fontAlgn="auto">
                <a:spcBef>
                  <a:spcPts val="0"/>
                </a:spcBef>
                <a:spcAft>
                  <a:spcPts val="0"/>
                </a:spcAft>
              </a:pPr>
              <a:r>
                <a:rPr lang="en-US" sz="1029" dirty="0">
                  <a:solidFill>
                    <a:srgbClr val="FFFFFF"/>
                  </a:solidFill>
                  <a:latin typeface="Segoe UI"/>
                  <a:ea typeface="+mn-ea"/>
                </a:rPr>
                <a:t>Integrated </a:t>
              </a:r>
              <a:br>
                <a:rPr lang="en-US" sz="1029" dirty="0">
                  <a:solidFill>
                    <a:srgbClr val="FFFFFF"/>
                  </a:solidFill>
                  <a:latin typeface="Segoe UI"/>
                  <a:ea typeface="+mn-ea"/>
                </a:rPr>
              </a:br>
              <a:r>
                <a:rPr lang="en-US" sz="1029" dirty="0">
                  <a:solidFill>
                    <a:srgbClr val="FFFFFF"/>
                  </a:solidFill>
                  <a:latin typeface="Segoe UI"/>
                  <a:ea typeface="+mn-ea"/>
                </a:rPr>
                <a:t>Device </a:t>
              </a:r>
              <a:br>
                <a:rPr lang="en-US" sz="1029" dirty="0">
                  <a:solidFill>
                    <a:srgbClr val="FFFFFF"/>
                  </a:solidFill>
                  <a:latin typeface="Segoe UI"/>
                  <a:ea typeface="+mn-ea"/>
                </a:rPr>
              </a:br>
              <a:r>
                <a:rPr lang="en-US" sz="1029" dirty="0">
                  <a:solidFill>
                    <a:srgbClr val="FFFFFF"/>
                  </a:solidFill>
                  <a:latin typeface="Segoe UI"/>
                  <a:ea typeface="+mn-ea"/>
                </a:rPr>
                <a:t>Connectivity</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485" y="3833950"/>
              <a:ext cx="1063941" cy="637256"/>
            </a:xfrm>
            <a:prstGeom prst="rect">
              <a:avLst/>
            </a:prstGeom>
          </p:spPr>
        </p:pic>
      </p:grpSp>
      <p:grpSp>
        <p:nvGrpSpPr>
          <p:cNvPr id="22" name="Group 21"/>
          <p:cNvGrpSpPr/>
          <p:nvPr/>
        </p:nvGrpSpPr>
        <p:grpSpPr>
          <a:xfrm>
            <a:off x="7712288" y="1666864"/>
            <a:ext cx="784190" cy="853658"/>
            <a:chOff x="8525029" y="2086177"/>
            <a:chExt cx="1066553" cy="1161035"/>
          </a:xfrm>
        </p:grpSpPr>
        <p:sp>
          <p:nvSpPr>
            <p:cNvPr id="43" name="TextBox 42"/>
            <p:cNvSpPr txBox="1"/>
            <p:nvPr/>
          </p:nvSpPr>
          <p:spPr>
            <a:xfrm>
              <a:off x="8525029" y="2690826"/>
              <a:ext cx="1066553" cy="556386"/>
            </a:xfrm>
            <a:prstGeom prst="rect">
              <a:avLst/>
            </a:prstGeom>
            <a:noFill/>
          </p:spPr>
          <p:txBody>
            <a:bodyPr wrap="none" rtlCol="0">
              <a:spAutoFit/>
            </a:bodyPr>
            <a:lstStyle/>
            <a:p>
              <a:pPr algn="ctr" defTabSz="685845" fontAlgn="auto">
                <a:spcBef>
                  <a:spcPts val="0"/>
                </a:spcBef>
                <a:spcAft>
                  <a:spcPts val="0"/>
                </a:spcAft>
              </a:pPr>
              <a:r>
                <a:rPr lang="en-US" sz="1029" dirty="0">
                  <a:solidFill>
                    <a:srgbClr val="FFFFFF"/>
                  </a:solidFill>
                  <a:latin typeface="Segoe UI"/>
                  <a:ea typeface="+mn-ea"/>
                </a:rPr>
                <a:t>New User </a:t>
              </a:r>
              <a:br>
                <a:rPr lang="en-US" sz="1029" dirty="0">
                  <a:solidFill>
                    <a:srgbClr val="FFFFFF"/>
                  </a:solidFill>
                  <a:latin typeface="Segoe UI"/>
                  <a:ea typeface="+mn-ea"/>
                </a:rPr>
              </a:br>
              <a:r>
                <a:rPr lang="en-US" sz="1029" dirty="0">
                  <a:solidFill>
                    <a:srgbClr val="FFFFFF"/>
                  </a:solidFill>
                  <a:latin typeface="Segoe UI"/>
                  <a:ea typeface="+mn-ea"/>
                </a:rPr>
                <a:t>Interfaces</a:t>
              </a:r>
            </a:p>
          </p:txBody>
        </p:sp>
        <p:grpSp>
          <p:nvGrpSpPr>
            <p:cNvPr id="21" name="Group 20"/>
            <p:cNvGrpSpPr/>
            <p:nvPr/>
          </p:nvGrpSpPr>
          <p:grpSpPr>
            <a:xfrm>
              <a:off x="8783218" y="2086177"/>
              <a:ext cx="487115" cy="487115"/>
              <a:chOff x="6726571" y="829270"/>
              <a:chExt cx="1849821" cy="1849821"/>
            </a:xfrm>
          </p:grpSpPr>
          <p:sp>
            <p:nvSpPr>
              <p:cNvPr id="61" name="Oval 60"/>
              <p:cNvSpPr/>
              <p:nvPr/>
            </p:nvSpPr>
            <p:spPr bwMode="auto">
              <a:xfrm>
                <a:off x="6726571" y="829270"/>
                <a:ext cx="1849821" cy="1849821"/>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a:endParaRPr lang="en-US" sz="1471" dirty="0">
                  <a:gradFill>
                    <a:gsLst>
                      <a:gs pos="0">
                        <a:srgbClr val="FFFFFF"/>
                      </a:gs>
                      <a:gs pos="100000">
                        <a:srgbClr val="FFFFFF"/>
                      </a:gs>
                    </a:gsLst>
                    <a:lin ang="5400000" scaled="0"/>
                  </a:gradFill>
                  <a:latin typeface="Segoe UI"/>
                </a:endParaRPr>
              </a:p>
            </p:txBody>
          </p:sp>
          <p:sp>
            <p:nvSpPr>
              <p:cNvPr id="17" name="Oval 16"/>
              <p:cNvSpPr/>
              <p:nvPr/>
            </p:nvSpPr>
            <p:spPr bwMode="auto">
              <a:xfrm>
                <a:off x="6885200" y="989790"/>
                <a:ext cx="1528776" cy="1528776"/>
              </a:xfrm>
              <a:prstGeom prst="ellipse">
                <a:avLst/>
              </a:prstGeom>
              <a:solidFill>
                <a:srgbClr val="0078D7">
                  <a:alpha val="7411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a:endParaRPr lang="en-US" sz="1471" dirty="0">
                  <a:gradFill>
                    <a:gsLst>
                      <a:gs pos="0">
                        <a:srgbClr val="FFFFFF"/>
                      </a:gs>
                      <a:gs pos="100000">
                        <a:srgbClr val="FFFFFF"/>
                      </a:gs>
                    </a:gsLst>
                    <a:lin ang="5400000" scaled="0"/>
                  </a:gradFill>
                  <a:latin typeface="Segoe UI"/>
                </a:endParaRPr>
              </a:p>
            </p:txBody>
          </p:sp>
          <p:sp>
            <p:nvSpPr>
              <p:cNvPr id="62" name="Oval 61"/>
              <p:cNvSpPr/>
              <p:nvPr/>
            </p:nvSpPr>
            <p:spPr bwMode="auto">
              <a:xfrm>
                <a:off x="7075296" y="1179882"/>
                <a:ext cx="1148593" cy="1148593"/>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a:endParaRPr lang="en-US" sz="1471" dirty="0">
                  <a:gradFill>
                    <a:gsLst>
                      <a:gs pos="0">
                        <a:srgbClr val="FFFFFF"/>
                      </a:gs>
                      <a:gs pos="100000">
                        <a:srgbClr val="FFFFFF"/>
                      </a:gs>
                    </a:gsLst>
                    <a:lin ang="5400000" scaled="0"/>
                  </a:gradFill>
                  <a:latin typeface="Segoe UI"/>
                </a:endParaRPr>
              </a:p>
            </p:txBody>
          </p:sp>
        </p:gr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1825" y="1650042"/>
            <a:ext cx="408203" cy="391797"/>
          </a:xfrm>
          <a:prstGeom prst="rect">
            <a:avLst/>
          </a:prstGeom>
        </p:spPr>
      </p:pic>
    </p:spTree>
    <p:extLst>
      <p:ext uri="{BB962C8B-B14F-4D97-AF65-F5344CB8AC3E}">
        <p14:creationId xmlns:p14="http://schemas.microsoft.com/office/powerpoint/2010/main" val="36108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750" fill="hold"/>
                                        <p:tgtEl>
                                          <p:spTgt spid="56"/>
                                        </p:tgtEl>
                                        <p:attrNameLst>
                                          <p:attrName>ppt_x</p:attrName>
                                        </p:attrNameLst>
                                      </p:cBhvr>
                                      <p:tavLst>
                                        <p:tav tm="0">
                                          <p:val>
                                            <p:strVal val="0-#ppt_w/2"/>
                                          </p:val>
                                        </p:tav>
                                        <p:tav tm="100000">
                                          <p:val>
                                            <p:strVal val="#ppt_x"/>
                                          </p:val>
                                        </p:tav>
                                      </p:tavLst>
                                    </p:anim>
                                    <p:anim calcmode="lin" valueType="num">
                                      <p:cBhvr additive="base">
                                        <p:cTn id="8" dur="75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decel="100000"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750" fill="hold"/>
                                        <p:tgtEl>
                                          <p:spTgt spid="53"/>
                                        </p:tgtEl>
                                        <p:attrNameLst>
                                          <p:attrName>ppt_x</p:attrName>
                                        </p:attrNameLst>
                                      </p:cBhvr>
                                      <p:tavLst>
                                        <p:tav tm="0">
                                          <p:val>
                                            <p:strVal val="0-#ppt_w/2"/>
                                          </p:val>
                                        </p:tav>
                                        <p:tav tm="100000">
                                          <p:val>
                                            <p:strVal val="#ppt_x"/>
                                          </p:val>
                                        </p:tav>
                                      </p:tavLst>
                                    </p:anim>
                                    <p:anim calcmode="lin" valueType="num">
                                      <p:cBhvr additive="base">
                                        <p:cTn id="13" dur="750" fill="hold"/>
                                        <p:tgtEl>
                                          <p:spTgt spid="53"/>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decel="100000"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750" fill="hold"/>
                                        <p:tgtEl>
                                          <p:spTgt spid="50"/>
                                        </p:tgtEl>
                                        <p:attrNameLst>
                                          <p:attrName>ppt_x</p:attrName>
                                        </p:attrNameLst>
                                      </p:cBhvr>
                                      <p:tavLst>
                                        <p:tav tm="0">
                                          <p:val>
                                            <p:strVal val="0-#ppt_w/2"/>
                                          </p:val>
                                        </p:tav>
                                        <p:tav tm="100000">
                                          <p:val>
                                            <p:strVal val="#ppt_x"/>
                                          </p:val>
                                        </p:tav>
                                      </p:tavLst>
                                    </p:anim>
                                    <p:anim calcmode="lin" valueType="num">
                                      <p:cBhvr additive="base">
                                        <p:cTn id="18" dur="750" fill="hold"/>
                                        <p:tgtEl>
                                          <p:spTgt spid="50"/>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42"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anim calcmode="lin" valueType="num">
                                      <p:cBhvr>
                                        <p:cTn id="31" dur="500" fill="hold"/>
                                        <p:tgtEl>
                                          <p:spTgt spid="8"/>
                                        </p:tgtEl>
                                        <p:attrNameLst>
                                          <p:attrName>ppt_x</p:attrName>
                                        </p:attrNameLst>
                                      </p:cBhvr>
                                      <p:tavLst>
                                        <p:tav tm="0">
                                          <p:val>
                                            <p:strVal val="#ppt_x"/>
                                          </p:val>
                                        </p:tav>
                                        <p:tav tm="100000">
                                          <p:val>
                                            <p:strVal val="#ppt_x"/>
                                          </p:val>
                                        </p:tav>
                                      </p:tavLst>
                                    </p:anim>
                                    <p:anim calcmode="lin" valueType="num">
                                      <p:cBhvr>
                                        <p:cTn id="32" dur="5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anim calcmode="lin" valueType="num">
                                      <p:cBhvr>
                                        <p:cTn id="36" dur="500" fill="hold"/>
                                        <p:tgtEl>
                                          <p:spTgt spid="9"/>
                                        </p:tgtEl>
                                        <p:attrNameLst>
                                          <p:attrName>ppt_x</p:attrName>
                                        </p:attrNameLst>
                                      </p:cBhvr>
                                      <p:tavLst>
                                        <p:tav tm="0">
                                          <p:val>
                                            <p:strVal val="#ppt_x"/>
                                          </p:val>
                                        </p:tav>
                                        <p:tav tm="100000">
                                          <p:val>
                                            <p:strVal val="#ppt_x"/>
                                          </p:val>
                                        </p:tav>
                                      </p:tavLst>
                                    </p:anim>
                                    <p:anim calcmode="lin" valueType="num">
                                      <p:cBhvr>
                                        <p:cTn id="37" dur="500" fill="hold"/>
                                        <p:tgtEl>
                                          <p:spTgt spid="9"/>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anim calcmode="lin" valueType="num">
                                      <p:cBhvr>
                                        <p:cTn id="46" dur="500" fill="hold"/>
                                        <p:tgtEl>
                                          <p:spTgt spid="10"/>
                                        </p:tgtEl>
                                        <p:attrNameLst>
                                          <p:attrName>ppt_x</p:attrName>
                                        </p:attrNameLst>
                                      </p:cBhvr>
                                      <p:tavLst>
                                        <p:tav tm="0">
                                          <p:val>
                                            <p:strVal val="#ppt_x"/>
                                          </p:val>
                                        </p:tav>
                                        <p:tav tm="100000">
                                          <p:val>
                                            <p:strVal val="#ppt_x"/>
                                          </p:val>
                                        </p:tav>
                                      </p:tavLst>
                                    </p:anim>
                                    <p:anim calcmode="lin" valueType="num">
                                      <p:cBhvr>
                                        <p:cTn id="47" dur="500" fill="hold"/>
                                        <p:tgtEl>
                                          <p:spTgt spid="10"/>
                                        </p:tgtEl>
                                        <p:attrNameLst>
                                          <p:attrName>ppt_y</p:attrName>
                                        </p:attrNameLst>
                                      </p:cBhvr>
                                      <p:tavLst>
                                        <p:tav tm="0">
                                          <p:val>
                                            <p:strVal val="#ppt_y+.1"/>
                                          </p:val>
                                        </p:tav>
                                        <p:tav tm="100000">
                                          <p:val>
                                            <p:strVal val="#ppt_y"/>
                                          </p:val>
                                        </p:tav>
                                      </p:tavLst>
                                    </p:anim>
                                  </p:childTnLst>
                                </p:cTn>
                              </p:par>
                              <p:par>
                                <p:cTn id="48" presetID="1"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2303691" y="722874"/>
            <a:ext cx="6762701" cy="400769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605087" rtlCol="0" anchor="ctr"/>
          <a:lstStyle/>
          <a:p>
            <a:pPr algn="ctr" defTabSz="685845" fontAlgn="auto">
              <a:lnSpc>
                <a:spcPct val="80000"/>
              </a:lnSpc>
              <a:spcBef>
                <a:spcPts val="0"/>
              </a:spcBef>
              <a:spcAft>
                <a:spcPts val="0"/>
              </a:spcAft>
            </a:pPr>
            <a:endParaRPr lang="en-US" sz="3235" spc="-110" dirty="0">
              <a:solidFill>
                <a:srgbClr val="FFFFFF"/>
              </a:solidFill>
              <a:latin typeface="Segoe UI Light"/>
            </a:endParaRPr>
          </a:p>
        </p:txBody>
      </p:sp>
      <p:cxnSp>
        <p:nvCxnSpPr>
          <p:cNvPr id="227" name="2 fg"/>
          <p:cNvCxnSpPr/>
          <p:nvPr/>
        </p:nvCxnSpPr>
        <p:spPr>
          <a:xfrm>
            <a:off x="739395" y="3794314"/>
            <a:ext cx="249063" cy="7687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1602593" y="4040631"/>
            <a:ext cx="1171528" cy="233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742693" y="1667211"/>
            <a:ext cx="2044665" cy="960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019296" y="3645690"/>
            <a:ext cx="565479" cy="782026"/>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0" bIns="67213" numCol="1" spcCol="0" rtlCol="0" fromWordArt="0" anchor="b" anchorCtr="0" forceAA="0" compatLnSpc="1">
              <a:prstTxWarp prst="textNoShape">
                <a:avLst/>
              </a:prstTxWarp>
              <a:noAutofit/>
            </a:bodyPr>
            <a:lstStyle/>
            <a:p>
              <a:pPr defTabSz="671879">
                <a:lnSpc>
                  <a:spcPct val="90000"/>
                </a:lnSpc>
                <a:spcAft>
                  <a:spcPts val="441"/>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grpSp>
      <p:sp>
        <p:nvSpPr>
          <p:cNvPr id="28" name="Rectangle 27"/>
          <p:cNvSpPr/>
          <p:nvPr/>
        </p:nvSpPr>
        <p:spPr bwMode="auto">
          <a:xfrm>
            <a:off x="1" y="1300414"/>
            <a:ext cx="738709" cy="31855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fontAlgn="auto">
              <a:spcBef>
                <a:spcPts val="0"/>
              </a:spcBef>
              <a:spcAft>
                <a:spcPts val="0"/>
              </a:spcAft>
            </a:pPr>
            <a:endParaRPr lang="en-US" sz="58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2 Device"/>
          <p:cNvSpPr txBox="1"/>
          <p:nvPr/>
        </p:nvSpPr>
        <p:spPr>
          <a:xfrm>
            <a:off x="1005436" y="4485968"/>
            <a:ext cx="2635104" cy="316724"/>
          </a:xfrm>
          <a:prstGeom prst="rect">
            <a:avLst/>
          </a:prstGeom>
          <a:gradFill>
            <a:gsLst>
              <a:gs pos="28000">
                <a:srgbClr val="5EB6DA"/>
              </a:gs>
              <a:gs pos="28000">
                <a:srgbClr val="3999C6"/>
              </a:gs>
            </a:gsLst>
            <a:lin ang="8100000" scaled="1"/>
          </a:gradFill>
        </p:spPr>
        <p:txBody>
          <a:bodyPr wrap="square" lIns="67232" tIns="67232" rIns="0" bIns="67232" rtlCol="0">
            <a:spAutoFit/>
          </a:bodyPr>
          <a:lstStyle>
            <a:defPPr>
              <a:defRPr lang="en-US"/>
            </a:defPPr>
            <a:lvl1pPr defTabSz="932597">
              <a:defRPr sz="1600">
                <a:solidFill>
                  <a:schemeClr val="bg2"/>
                </a:solidFill>
              </a:defRPr>
            </a:lvl1pPr>
          </a:lstStyle>
          <a:p>
            <a:pPr defTabSz="685739" fontAlgn="auto">
              <a:spcBef>
                <a:spcPts val="0"/>
              </a:spcBef>
              <a:spcAft>
                <a:spcPts val="0"/>
              </a:spcAft>
            </a:pPr>
            <a:r>
              <a:rPr lang="hu-HU" sz="1176" dirty="0">
                <a:solidFill>
                  <a:srgbClr val="FFFFFF"/>
                </a:solidFill>
                <a:latin typeface="Segoe UI"/>
                <a:ea typeface="+mn-ea"/>
              </a:rPr>
              <a:t>Eszköz kapcsolódás és menedzsment</a:t>
            </a:r>
            <a:endParaRPr lang="en-US" sz="1176" dirty="0">
              <a:solidFill>
                <a:srgbClr val="FFFFFF"/>
              </a:solidFill>
              <a:latin typeface="Segoe UI"/>
              <a:ea typeface="+mn-ea"/>
            </a:endParaRPr>
          </a:p>
        </p:txBody>
      </p:sp>
      <p:sp>
        <p:nvSpPr>
          <p:cNvPr id="56" name="3"/>
          <p:cNvSpPr txBox="1"/>
          <p:nvPr/>
        </p:nvSpPr>
        <p:spPr>
          <a:xfrm>
            <a:off x="4007459" y="4485968"/>
            <a:ext cx="2706797" cy="316724"/>
          </a:xfrm>
          <a:prstGeom prst="rect">
            <a:avLst/>
          </a:prstGeom>
          <a:gradFill>
            <a:gsLst>
              <a:gs pos="28000">
                <a:srgbClr val="5EB6DA"/>
              </a:gs>
              <a:gs pos="28000">
                <a:srgbClr val="3999C6"/>
              </a:gs>
            </a:gsLst>
            <a:lin ang="8100000" scaled="1"/>
          </a:gradFill>
        </p:spPr>
        <p:txBody>
          <a:bodyPr wrap="square" lIns="67232" tIns="67232" rIns="0" bIns="67232" rtlCol="0">
            <a:spAutoFit/>
          </a:bodyPr>
          <a:lstStyle/>
          <a:p>
            <a:pPr defTabSz="685739" fontAlgn="auto">
              <a:spcBef>
                <a:spcPts val="0"/>
              </a:spcBef>
              <a:spcAft>
                <a:spcPts val="0"/>
              </a:spcAft>
            </a:pPr>
            <a:r>
              <a:rPr lang="hu-HU" sz="1176" dirty="0">
                <a:solidFill>
                  <a:srgbClr val="FFFFFF"/>
                </a:solidFill>
                <a:latin typeface="Segoe UI"/>
                <a:ea typeface="+mn-ea"/>
              </a:rPr>
              <a:t>Analitika</a:t>
            </a:r>
            <a:r>
              <a:rPr lang="en-US" sz="1176" dirty="0">
                <a:solidFill>
                  <a:srgbClr val="FFFFFF"/>
                </a:solidFill>
                <a:latin typeface="Segoe UI"/>
                <a:ea typeface="+mn-ea"/>
              </a:rPr>
              <a:t> &amp; </a:t>
            </a:r>
            <a:r>
              <a:rPr lang="hu-HU" sz="1176" dirty="0">
                <a:solidFill>
                  <a:srgbClr val="FFFFFF"/>
                </a:solidFill>
                <a:latin typeface="Segoe UI"/>
                <a:ea typeface="+mn-ea"/>
              </a:rPr>
              <a:t>Feldolgozás</a:t>
            </a:r>
            <a:endParaRPr lang="en-US" sz="1176" dirty="0">
              <a:solidFill>
                <a:srgbClr val="FFFFFF"/>
              </a:solidFill>
              <a:latin typeface="Segoe UI"/>
              <a:ea typeface="+mn-ea"/>
            </a:endParaRPr>
          </a:p>
        </p:txBody>
      </p:sp>
      <p:sp>
        <p:nvSpPr>
          <p:cNvPr id="58" name="7 Presentation"/>
          <p:cNvSpPr txBox="1"/>
          <p:nvPr/>
        </p:nvSpPr>
        <p:spPr>
          <a:xfrm>
            <a:off x="7143374" y="4485968"/>
            <a:ext cx="1602395" cy="316724"/>
          </a:xfrm>
          <a:prstGeom prst="rect">
            <a:avLst/>
          </a:prstGeom>
          <a:gradFill>
            <a:gsLst>
              <a:gs pos="28000">
                <a:srgbClr val="5EB6DA"/>
              </a:gs>
              <a:gs pos="28000">
                <a:srgbClr val="3999C6"/>
              </a:gs>
            </a:gsLst>
            <a:lin ang="8100000" scaled="1"/>
          </a:gradFill>
        </p:spPr>
        <p:txBody>
          <a:bodyPr wrap="square" lIns="67232" tIns="67232" rIns="0" bIns="67232" rtlCol="0">
            <a:spAutoFit/>
          </a:bodyPr>
          <a:lstStyle>
            <a:defPPr>
              <a:defRPr lang="en-US"/>
            </a:defPPr>
            <a:lvl1pPr defTabSz="932597">
              <a:defRPr sz="1600">
                <a:solidFill>
                  <a:schemeClr val="bg2"/>
                </a:solidFill>
              </a:defRPr>
            </a:lvl1pPr>
          </a:lstStyle>
          <a:p>
            <a:pPr defTabSz="685739" fontAlgn="auto">
              <a:spcBef>
                <a:spcPts val="0"/>
              </a:spcBef>
              <a:spcAft>
                <a:spcPts val="0"/>
              </a:spcAft>
            </a:pPr>
            <a:r>
              <a:rPr lang="hu-HU" sz="1176" dirty="0">
                <a:solidFill>
                  <a:srgbClr val="FFFFFF"/>
                </a:solidFill>
                <a:latin typeface="Segoe UI"/>
                <a:ea typeface="+mn-ea"/>
              </a:rPr>
              <a:t>Megjelenítés</a:t>
            </a:r>
            <a:r>
              <a:rPr lang="en-US" sz="1176" dirty="0">
                <a:solidFill>
                  <a:srgbClr val="FFFFFF"/>
                </a:solidFill>
                <a:latin typeface="Segoe UI"/>
                <a:ea typeface="+mn-ea"/>
              </a:rPr>
              <a:t> &amp; </a:t>
            </a:r>
            <a:r>
              <a:rPr lang="hu-HU" sz="1176" dirty="0">
                <a:solidFill>
                  <a:srgbClr val="FFFFFF"/>
                </a:solidFill>
                <a:latin typeface="Segoe UI"/>
                <a:ea typeface="+mn-ea"/>
              </a:rPr>
              <a:t>Üzlet</a:t>
            </a:r>
            <a:endParaRPr lang="en-US" sz="1176" dirty="0">
              <a:solidFill>
                <a:srgbClr val="FFFFFF"/>
              </a:solidFill>
              <a:latin typeface="Segoe UI"/>
              <a:ea typeface="+mn-ea"/>
            </a:endParaRPr>
          </a:p>
        </p:txBody>
      </p:sp>
      <p:sp>
        <p:nvSpPr>
          <p:cNvPr id="5" name="Title 4"/>
          <p:cNvSpPr>
            <a:spLocks noGrp="1"/>
          </p:cNvSpPr>
          <p:nvPr>
            <p:ph type="title"/>
          </p:nvPr>
        </p:nvSpPr>
        <p:spPr>
          <a:xfrm>
            <a:off x="201931" y="217468"/>
            <a:ext cx="8741880" cy="674653"/>
          </a:xfrm>
        </p:spPr>
        <p:txBody>
          <a:bodyPr/>
          <a:lstStyle/>
          <a:p>
            <a:pPr lvl="0"/>
            <a:r>
              <a:rPr lang="en-US" dirty="0" err="1">
                <a:gradFill>
                  <a:gsLst>
                    <a:gs pos="1250">
                      <a:srgbClr val="404040"/>
                    </a:gs>
                    <a:gs pos="100000">
                      <a:srgbClr val="404040"/>
                    </a:gs>
                  </a:gsLst>
                  <a:lin ang="5400000" scaled="0"/>
                </a:gradFill>
              </a:rPr>
              <a:t>Egy</a:t>
            </a:r>
            <a:r>
              <a:rPr lang="en-US" dirty="0">
                <a:gradFill>
                  <a:gsLst>
                    <a:gs pos="1250">
                      <a:srgbClr val="404040"/>
                    </a:gs>
                    <a:gs pos="100000">
                      <a:srgbClr val="404040"/>
                    </a:gs>
                  </a:gsLst>
                  <a:lin ang="5400000" scaled="0"/>
                </a:gradFill>
              </a:rPr>
              <a:t> </a:t>
            </a:r>
            <a:r>
              <a:rPr lang="en-US" dirty="0" err="1">
                <a:gradFill>
                  <a:gsLst>
                    <a:gs pos="1250">
                      <a:srgbClr val="404040"/>
                    </a:gs>
                    <a:gs pos="100000">
                      <a:srgbClr val="404040"/>
                    </a:gs>
                  </a:gsLst>
                  <a:lin ang="5400000" scaled="0"/>
                </a:gradFill>
              </a:rPr>
              <a:t>IoT</a:t>
            </a:r>
            <a:r>
              <a:rPr lang="en-US" dirty="0">
                <a:gradFill>
                  <a:gsLst>
                    <a:gs pos="1250">
                      <a:srgbClr val="404040"/>
                    </a:gs>
                    <a:gs pos="100000">
                      <a:srgbClr val="404040"/>
                    </a:gs>
                  </a:gsLst>
                  <a:lin ang="5400000" scaled="0"/>
                </a:gradFill>
              </a:rPr>
              <a:t> </a:t>
            </a:r>
            <a:r>
              <a:rPr lang="en-US" dirty="0" err="1">
                <a:gradFill>
                  <a:gsLst>
                    <a:gs pos="1250">
                      <a:srgbClr val="404040"/>
                    </a:gs>
                    <a:gs pos="100000">
                      <a:srgbClr val="404040"/>
                    </a:gs>
                  </a:gsLst>
                  <a:lin ang="5400000" scaled="0"/>
                </a:gradFill>
              </a:rPr>
              <a:t>megoldás</a:t>
            </a:r>
            <a:r>
              <a:rPr lang="en-US" dirty="0">
                <a:gradFill>
                  <a:gsLst>
                    <a:gs pos="1250">
                      <a:srgbClr val="404040"/>
                    </a:gs>
                    <a:gs pos="100000">
                      <a:srgbClr val="404040"/>
                    </a:gs>
                  </a:gsLst>
                  <a:lin ang="5400000" scaled="0"/>
                </a:gradFill>
              </a:rPr>
              <a:t> </a:t>
            </a:r>
            <a:r>
              <a:rPr lang="en-US" dirty="0" err="1">
                <a:gradFill>
                  <a:gsLst>
                    <a:gs pos="1250">
                      <a:srgbClr val="404040"/>
                    </a:gs>
                    <a:gs pos="100000">
                      <a:srgbClr val="404040"/>
                    </a:gs>
                  </a:gsLst>
                  <a:lin ang="5400000" scaled="0"/>
                </a:gradFill>
              </a:rPr>
              <a:t>felépítése</a:t>
            </a:r>
            <a:endParaRPr lang="en-US" dirty="0"/>
          </a:p>
        </p:txBody>
      </p:sp>
      <p:cxnSp>
        <p:nvCxnSpPr>
          <p:cNvPr id="237" name="Straight Arrow Connector 236"/>
          <p:cNvCxnSpPr/>
          <p:nvPr/>
        </p:nvCxnSpPr>
        <p:spPr>
          <a:xfrm>
            <a:off x="3640540" y="3769218"/>
            <a:ext cx="336159"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3640540" y="2820005"/>
            <a:ext cx="336159"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3640540" y="1926939"/>
            <a:ext cx="336159"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6804191" y="3769218"/>
            <a:ext cx="26892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6804191" y="2918507"/>
            <a:ext cx="26892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6804191" y="1926939"/>
            <a:ext cx="268927"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85259" y="1502551"/>
            <a:ext cx="640493" cy="2934839"/>
            <a:chOff x="276952" y="1995490"/>
            <a:chExt cx="871116"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sp>
          <p:nvSpPr>
            <p:cNvPr id="232" name="TextBox 231"/>
            <p:cNvSpPr txBox="1"/>
            <p:nvPr/>
          </p:nvSpPr>
          <p:spPr>
            <a:xfrm rot="16200000">
              <a:off x="-1511456" y="3783898"/>
              <a:ext cx="3976839" cy="400023"/>
            </a:xfrm>
            <a:prstGeom prst="rect">
              <a:avLst/>
            </a:prstGeom>
            <a:noFill/>
            <a:ln>
              <a:noFill/>
              <a:headEnd type="none" w="med" len="med"/>
              <a:tailEnd type="none" w="med" len="med"/>
            </a:ln>
          </p:spPr>
          <p:txBody>
            <a:bodyPr wrap="square" lIns="0" tIns="0" rIns="0" bIns="0" rtlCol="0">
              <a:spAutoFit/>
            </a:bodyPr>
            <a:lstStyle/>
            <a:p>
              <a:pPr algn="ctr" defTabSz="685582" fontAlgn="auto">
                <a:spcBef>
                  <a:spcPts val="0"/>
                </a:spcBef>
                <a:spcAft>
                  <a:spcPts val="0"/>
                </a:spcAft>
              </a:pPr>
              <a:r>
                <a:rPr lang="hu-HU" sz="1029" spc="-2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Eszközök</a:t>
              </a:r>
              <a:endParaRPr lang="en-US" sz="1029" spc="-2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685582" fontAlgn="auto">
                <a:spcBef>
                  <a:spcPts val="0"/>
                </a:spcBef>
                <a:spcAft>
                  <a:spcPts val="0"/>
                </a:spcAft>
              </a:pPr>
              <a:r>
                <a:rPr lang="en-US" sz="882" spc="-2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69" tIns="39535" rIns="39535" bIns="79069" numCol="1" spcCol="0" rtlCol="0" fromWordArt="0" anchor="b" anchorCtr="0" forceAA="0" compatLnSpc="1">
              <a:prstTxWarp prst="textNoShape">
                <a:avLst/>
              </a:prstTxWarp>
              <a:noAutofit/>
            </a:bodyPr>
            <a:lstStyle/>
            <a:p>
              <a:pPr algn="ctr" defTabSz="790371">
                <a:defRPr/>
              </a:pPr>
              <a:endParaRPr lang="en-US" sz="1730" kern="0" spc="-4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69" tIns="39535" rIns="39535" bIns="79069" numCol="1" spcCol="0" rtlCol="0" fromWordArt="0" anchor="b" anchorCtr="0" forceAA="0" compatLnSpc="1">
              <a:prstTxWarp prst="textNoShape">
                <a:avLst/>
              </a:prstTxWarp>
              <a:noAutofit/>
            </a:bodyPr>
            <a:lstStyle/>
            <a:p>
              <a:pPr algn="ctr" defTabSz="790371">
                <a:defRPr/>
              </a:pPr>
              <a:endParaRPr lang="en-US" sz="1730" kern="0" spc="-4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69" tIns="39535" rIns="39535" bIns="79069" numCol="1" spcCol="0" rtlCol="0" fromWordArt="0" anchor="b" anchorCtr="0" forceAA="0" compatLnSpc="1">
              <a:prstTxWarp prst="textNoShape">
                <a:avLst/>
              </a:prstTxWarp>
              <a:noAutofit/>
            </a:bodyPr>
            <a:lstStyle/>
            <a:p>
              <a:pPr algn="ctr" defTabSz="790371">
                <a:defRPr/>
              </a:pPr>
              <a:endParaRPr lang="en-US" sz="1730" kern="0" spc="-4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69" tIns="39535" rIns="39535" bIns="79069" numCol="1" spcCol="0" rtlCol="0" fromWordArt="0" anchor="b" anchorCtr="0" forceAA="0" compatLnSpc="1">
              <a:prstTxWarp prst="textNoShape">
                <a:avLst/>
              </a:prstTxWarp>
              <a:noAutofit/>
            </a:bodyPr>
            <a:lstStyle/>
            <a:p>
              <a:pPr algn="ctr" defTabSz="790371">
                <a:defRPr/>
              </a:pPr>
              <a:endParaRPr lang="en-US" sz="1730" kern="0" spc="-4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69" tIns="39535" rIns="39535" bIns="79069" numCol="1" spcCol="0" rtlCol="0" fromWordArt="0" anchor="b" anchorCtr="0" forceAA="0" compatLnSpc="1">
              <a:prstTxWarp prst="textNoShape">
                <a:avLst/>
              </a:prstTxWarp>
              <a:noAutofit/>
            </a:bodyPr>
            <a:lstStyle/>
            <a:p>
              <a:pPr algn="ctr" defTabSz="790371">
                <a:defRPr/>
              </a:pPr>
              <a:endParaRPr lang="en-US" sz="1730" kern="0" spc="-4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69" tIns="39535" rIns="39535" bIns="79069" numCol="1" spcCol="0" rtlCol="0" fromWordArt="0" anchor="b" anchorCtr="0" forceAA="0" compatLnSpc="1">
              <a:prstTxWarp prst="textNoShape">
                <a:avLst/>
              </a:prstTxWarp>
              <a:noAutofit/>
            </a:bodyPr>
            <a:lstStyle/>
            <a:p>
              <a:pPr algn="ctr" defTabSz="790371">
                <a:defRPr/>
              </a:pPr>
              <a:endParaRPr lang="en-US" sz="1730" kern="0" spc="-4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69" tIns="39535" rIns="39535" bIns="79069" numCol="1" spcCol="0" rtlCol="0" fromWordArt="0" anchor="b" anchorCtr="0" forceAA="0" compatLnSpc="1">
              <a:prstTxWarp prst="textNoShape">
                <a:avLst/>
              </a:prstTxWarp>
              <a:noAutofit/>
            </a:bodyPr>
            <a:lstStyle/>
            <a:p>
              <a:pPr algn="ctr" defTabSz="790371">
                <a:defRPr/>
              </a:pPr>
              <a:endParaRPr lang="en-US" sz="1730" kern="0" spc="-4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69" tIns="39535" rIns="39535" bIns="79069" numCol="1" spcCol="0" rtlCol="0" fromWordArt="0" anchor="b" anchorCtr="0" forceAA="0" compatLnSpc="1">
              <a:prstTxWarp prst="textNoShape">
                <a:avLst/>
              </a:prstTxWarp>
              <a:noAutofit/>
            </a:bodyPr>
            <a:lstStyle/>
            <a:p>
              <a:pPr algn="ctr" defTabSz="790371">
                <a:defRPr/>
              </a:pPr>
              <a:endParaRPr lang="en-US" sz="1730" kern="0" spc="-4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69" tIns="39535" rIns="39535" bIns="79069" numCol="1" spcCol="0" rtlCol="0" fromWordArt="0" anchor="b" anchorCtr="0" forceAA="0" compatLnSpc="1">
              <a:prstTxWarp prst="textNoShape">
                <a:avLst/>
              </a:prstTxWarp>
              <a:noAutofit/>
            </a:bodyPr>
            <a:lstStyle/>
            <a:p>
              <a:pPr algn="ctr" defTabSz="790371">
                <a:defRPr/>
              </a:pPr>
              <a:endParaRPr lang="en-US" sz="1730" kern="0" spc="-4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69" tIns="39535" rIns="39535" bIns="79069" numCol="1" spcCol="0" rtlCol="0" fromWordArt="0" anchor="b" anchorCtr="0" forceAA="0" compatLnSpc="1">
              <a:prstTxWarp prst="textNoShape">
                <a:avLst/>
              </a:prstTxWarp>
              <a:noAutofit/>
            </a:bodyPr>
            <a:lstStyle/>
            <a:p>
              <a:pPr algn="ctr" defTabSz="790371">
                <a:defRPr/>
              </a:pPr>
              <a:endParaRPr lang="en-US" sz="1730" kern="0" spc="-4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69" tIns="39535" rIns="39535" bIns="79069" numCol="1" spcCol="0" rtlCol="0" fromWordArt="0" anchor="b" anchorCtr="0" forceAA="0" compatLnSpc="1">
              <a:prstTxWarp prst="textNoShape">
                <a:avLst/>
              </a:prstTxWarp>
              <a:noAutofit/>
            </a:bodyPr>
            <a:lstStyle/>
            <a:p>
              <a:pPr algn="ctr" defTabSz="790371">
                <a:defRPr/>
              </a:pPr>
              <a:endParaRPr lang="en-US" sz="1730" kern="0" spc="-4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3" name="3 Protocol Adaptation"/>
          <p:cNvGrpSpPr/>
          <p:nvPr/>
        </p:nvGrpSpPr>
        <p:grpSpPr>
          <a:xfrm>
            <a:off x="2174562" y="1787378"/>
            <a:ext cx="610548" cy="781012"/>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 tIns="67232" rIns="0" bIns="67213" numCol="1" spcCol="0" rtlCol="0" fromWordArt="0" anchor="b" anchorCtr="0" forceAA="0" compatLnSpc="1">
              <a:prstTxWarp prst="textNoShape">
                <a:avLst/>
              </a:prstTxWarp>
              <a:noAutofit/>
            </a:bodyPr>
            <a:lstStyle/>
            <a:p>
              <a:pPr defTabSz="671879">
                <a:lnSpc>
                  <a:spcPct val="90000"/>
                </a:lnSpc>
                <a:spcAft>
                  <a:spcPts val="441"/>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4007459" y="1476940"/>
            <a:ext cx="2699942" cy="88546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7232" tIns="67232" rIns="0" bIns="67213" numCol="1" spcCol="0" rtlCol="0" fromWordArt="0" anchor="b" anchorCtr="0" forceAA="0" compatLnSpc="1">
              <a:prstTxWarp prst="textNoShape">
                <a:avLst/>
              </a:prstTxWarp>
              <a:noAutofit/>
            </a:bodyPr>
            <a:lstStyle/>
            <a:p>
              <a:pPr defTabSz="671879">
                <a:lnSpc>
                  <a:spcPct val="90000"/>
                </a:lnSpc>
                <a:spcAft>
                  <a:spcPts val="441"/>
                </a:spcAft>
              </a:pPr>
              <a:r>
                <a:rPr lang="en-US" sz="809"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671879">
                <a:lnSpc>
                  <a:spcPct val="90000"/>
                </a:lnSpc>
                <a:spcAft>
                  <a:spcPts val="441"/>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671879">
                <a:lnSpc>
                  <a:spcPct val="90000"/>
                </a:lnSpc>
                <a:spcAft>
                  <a:spcPts val="441"/>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137"/>
              <a:endParaRPr lang="en-US" sz="1176" spc="-37"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4007459" y="2447837"/>
            <a:ext cx="2706797" cy="939027"/>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7232" tIns="67232" rIns="0" bIns="67213" numCol="1" spcCol="0" rtlCol="0" fromWordArt="0" anchor="b" anchorCtr="0" forceAA="0" compatLnSpc="1">
              <a:prstTxWarp prst="textNoShape">
                <a:avLst/>
              </a:prstTxWarp>
              <a:noAutofit/>
            </a:bodyPr>
            <a:lstStyle/>
            <a:p>
              <a:pPr defTabSz="671879">
                <a:lnSpc>
                  <a:spcPct val="90000"/>
                </a:lnSpc>
                <a:spcAft>
                  <a:spcPts val="441"/>
                </a:spcAft>
              </a:pPr>
              <a:r>
                <a:rPr lang="en-US" sz="809"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671879">
                <a:lnSpc>
                  <a:spcPct val="90000"/>
                </a:lnSpc>
                <a:spcAft>
                  <a:spcPts val="441"/>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fontAlgn="auto">
                <a:spcBef>
                  <a:spcPts val="0"/>
                </a:spcBef>
                <a:spcAft>
                  <a:spcPts val="0"/>
                </a:spcAft>
              </a:pPr>
              <a:endParaRPr lang="en-US" sz="1324" dirty="0">
                <a:solidFill>
                  <a:srgbClr val="FFFFFF"/>
                </a:solidFill>
                <a:latin typeface="Segoe UI"/>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25215" bIns="25215" numCol="1" spcCol="0" rtlCol="0" fromWordArt="0" anchor="b" anchorCtr="0" forceAA="0" compatLnSpc="1">
                <a:prstTxWarp prst="textNoShape">
                  <a:avLst/>
                </a:prstTxWarp>
                <a:noAutofit/>
              </a:bodyPr>
              <a:lstStyle/>
              <a:p>
                <a:pPr algn="ctr" defTabSz="685598" fontAlgn="auto">
                  <a:spcBef>
                    <a:spcPts val="0"/>
                  </a:spcBef>
                  <a:spcAft>
                    <a:spcPts val="0"/>
                  </a:spcAft>
                </a:pPr>
                <a:endParaRPr lang="en-US" sz="58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fontAlgn="auto">
                    <a:spcBef>
                      <a:spcPts val="0"/>
                    </a:spcBef>
                    <a:spcAft>
                      <a:spcPts val="0"/>
                    </a:spcAft>
                  </a:pPr>
                  <a:endParaRPr lang="en-US" sz="58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fontAlgn="auto">
                    <a:spcBef>
                      <a:spcPts val="0"/>
                    </a:spcBef>
                    <a:spcAft>
                      <a:spcPts val="0"/>
                    </a:spcAft>
                  </a:pPr>
                  <a:endParaRPr lang="en-US" sz="58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fontAlgn="auto">
                  <a:spcBef>
                    <a:spcPts val="0"/>
                  </a:spcBef>
                  <a:spcAft>
                    <a:spcPts val="0"/>
                  </a:spcAft>
                </a:pPr>
                <a:endParaRPr lang="en-US" sz="1324" dirty="0">
                  <a:solidFill>
                    <a:srgbClr val="FFFFFF"/>
                  </a:solidFill>
                  <a:latin typeface="Segoe UI"/>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fontAlgn="auto">
                  <a:spcBef>
                    <a:spcPts val="0"/>
                  </a:spcBef>
                  <a:spcAft>
                    <a:spcPts val="0"/>
                  </a:spcAft>
                </a:pPr>
                <a:endParaRPr lang="en-US" sz="1324" dirty="0">
                  <a:solidFill>
                    <a:srgbClr val="FFFFFF"/>
                  </a:solidFill>
                  <a:latin typeface="Segoe UI"/>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45" fontAlgn="auto">
                  <a:spcBef>
                    <a:spcPts val="0"/>
                  </a:spcBef>
                  <a:spcAft>
                    <a:spcPts val="0"/>
                  </a:spcAft>
                </a:pPr>
                <a:endParaRPr lang="en-US" sz="1324" dirty="0">
                  <a:solidFill>
                    <a:srgbClr val="FFFFFF"/>
                  </a:solidFill>
                  <a:latin typeface="Segoe UI"/>
                </a:endParaRPr>
              </a:p>
            </p:txBody>
          </p:sp>
        </p:grpSp>
      </p:grpSp>
      <p:grpSp>
        <p:nvGrpSpPr>
          <p:cNvPr id="337" name="8"/>
          <p:cNvGrpSpPr/>
          <p:nvPr/>
        </p:nvGrpSpPr>
        <p:grpSpPr>
          <a:xfrm>
            <a:off x="7143374" y="1478161"/>
            <a:ext cx="1606964" cy="2923997"/>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0" bIns="67213" numCol="1" spcCol="0" rtlCol="0" fromWordArt="0" anchor="b" anchorCtr="0" forceAA="0" compatLnSpc="1">
              <a:prstTxWarp prst="textNoShape">
                <a:avLst/>
              </a:prstTxWarp>
              <a:noAutofit/>
            </a:bodyPr>
            <a:lstStyle/>
            <a:p>
              <a:pPr defTabSz="671879">
                <a:lnSpc>
                  <a:spcPct val="90000"/>
                </a:lnSpc>
                <a:spcAft>
                  <a:spcPts val="441"/>
                </a:spcAft>
              </a:pPr>
              <a:r>
                <a:rPr lang="en-US" sz="809"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Presentation &amp; </a:t>
              </a:r>
            </a:p>
            <a:p>
              <a:pPr defTabSz="671879">
                <a:lnSpc>
                  <a:spcPct val="90000"/>
                </a:lnSpc>
                <a:spcAft>
                  <a:spcPts val="441"/>
                </a:spcAft>
              </a:pPr>
              <a:r>
                <a:rPr lang="en-US" sz="809"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Business Connectivity</a:t>
              </a:r>
            </a:p>
            <a:p>
              <a:pPr defTabSz="671879">
                <a:lnSpc>
                  <a:spcPct val="90000"/>
                </a:lnSpc>
                <a:spcAft>
                  <a:spcPts val="441"/>
                </a:spcAft>
              </a:pPr>
              <a:endParaRPr lang="en-US" sz="809" dirty="0">
                <a:solidFill>
                  <a:srgbClr val="404040">
                    <a:lumMod val="50000"/>
                  </a:srgbClr>
                </a:solidFill>
                <a:latin typeface="Segoe UI Semibold" panose="020B0702040204020203" pitchFamily="34" charset="0"/>
                <a:ea typeface="Segoe UI" pitchFamily="34" charset="0"/>
                <a:cs typeface="Segoe UI" pitchFamily="34" charset="0"/>
              </a:endParaRPr>
            </a:p>
            <a:p>
              <a:pPr defTabSz="671879">
                <a:lnSpc>
                  <a:spcPct val="90000"/>
                </a:lnSpc>
                <a:spcAft>
                  <a:spcPts val="441"/>
                </a:spcAft>
              </a:pPr>
              <a:endParaRPr lang="en-US" sz="809" dirty="0">
                <a:solidFill>
                  <a:srgbClr val="404040">
                    <a:lumMod val="50000"/>
                  </a:srgbClr>
                </a:solidFill>
                <a:latin typeface="Segoe UI Semibold" panose="020B0702040204020203" pitchFamily="34" charset="0"/>
                <a:ea typeface="Segoe UI" pitchFamily="34" charset="0"/>
                <a:cs typeface="Segoe UI" pitchFamily="34" charset="0"/>
              </a:endParaRPr>
            </a:p>
            <a:p>
              <a:pPr defTabSz="671879">
                <a:lnSpc>
                  <a:spcPct val="90000"/>
                </a:lnSpc>
                <a:spcAft>
                  <a:spcPts val="441"/>
                </a:spcAft>
              </a:pPr>
              <a:endParaRPr lang="en-US" sz="809" dirty="0">
                <a:solidFill>
                  <a:srgbClr val="404040">
                    <a:lumMod val="50000"/>
                  </a:srgbClr>
                </a:solidFill>
                <a:latin typeface="Segoe UI Semibold" panose="020B0702040204020203" pitchFamily="34" charset="0"/>
                <a:ea typeface="Segoe UI" pitchFamily="34" charset="0"/>
                <a:cs typeface="Segoe UI" pitchFamily="34" charset="0"/>
              </a:endParaRPr>
            </a:p>
            <a:p>
              <a:pPr defTabSz="671879">
                <a:lnSpc>
                  <a:spcPct val="90000"/>
                </a:lnSpc>
                <a:spcAft>
                  <a:spcPts val="441"/>
                </a:spcAft>
              </a:pPr>
              <a:endParaRPr lang="en-US" sz="809" dirty="0">
                <a:solidFill>
                  <a:srgbClr val="404040">
                    <a:lumMod val="50000"/>
                  </a:srgbClr>
                </a:solidFill>
                <a:latin typeface="Segoe UI Semibold" panose="020B0702040204020203" pitchFamily="34" charset="0"/>
                <a:ea typeface="Segoe UI" pitchFamily="34" charset="0"/>
                <a:cs typeface="Segoe UI" pitchFamily="34" charset="0"/>
              </a:endParaRPr>
            </a:p>
            <a:p>
              <a:pPr defTabSz="671879">
                <a:lnSpc>
                  <a:spcPct val="90000"/>
                </a:lnSpc>
                <a:spcAft>
                  <a:spcPts val="441"/>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App Service, Websites</a:t>
              </a:r>
            </a:p>
            <a:p>
              <a:pPr defTabSz="671879">
                <a:lnSpc>
                  <a:spcPct val="90000"/>
                </a:lnSpc>
                <a:spcAft>
                  <a:spcPts val="441"/>
                </a:spcAft>
              </a:pPr>
              <a:endParaRPr lang="en-US" sz="809" dirty="0">
                <a:solidFill>
                  <a:srgbClr val="404040">
                    <a:lumMod val="50000"/>
                  </a:srgbClr>
                </a:solidFill>
                <a:latin typeface="Segoe UI Semibold" panose="020B0702040204020203" pitchFamily="34" charset="0"/>
                <a:ea typeface="Segoe UI" pitchFamily="34" charset="0"/>
                <a:cs typeface="Segoe UI" pitchFamily="34" charset="0"/>
              </a:endParaRPr>
            </a:p>
            <a:p>
              <a:pPr defTabSz="671879">
                <a:lnSpc>
                  <a:spcPct val="90000"/>
                </a:lnSpc>
                <a:spcAft>
                  <a:spcPts val="441"/>
                </a:spcAft>
              </a:pPr>
              <a:endParaRPr lang="en-US" sz="809" dirty="0">
                <a:solidFill>
                  <a:srgbClr val="404040">
                    <a:lumMod val="50000"/>
                  </a:srgbClr>
                </a:solidFill>
                <a:latin typeface="Segoe UI Semibold" panose="020B0702040204020203" pitchFamily="34" charset="0"/>
                <a:ea typeface="Segoe UI" pitchFamily="34" charset="0"/>
                <a:cs typeface="Segoe UI" pitchFamily="34" charset="0"/>
              </a:endParaRPr>
            </a:p>
            <a:p>
              <a:pPr defTabSz="671879">
                <a:lnSpc>
                  <a:spcPct val="90000"/>
                </a:lnSpc>
                <a:spcAft>
                  <a:spcPts val="441"/>
                </a:spcAft>
              </a:pPr>
              <a:endParaRPr lang="en-US" sz="809" dirty="0">
                <a:solidFill>
                  <a:srgbClr val="404040">
                    <a:lumMod val="50000"/>
                  </a:srgbClr>
                </a:solidFill>
                <a:latin typeface="Segoe UI Semibold" panose="020B0702040204020203" pitchFamily="34" charset="0"/>
                <a:ea typeface="Segoe UI" pitchFamily="34" charset="0"/>
                <a:cs typeface="Segoe UI" pitchFamily="34" charset="0"/>
              </a:endParaRPr>
            </a:p>
            <a:p>
              <a:pPr defTabSz="671879">
                <a:lnSpc>
                  <a:spcPct val="90000"/>
                </a:lnSpc>
                <a:spcAft>
                  <a:spcPts val="441"/>
                </a:spcAft>
              </a:pPr>
              <a:endParaRPr lang="en-US" sz="809" dirty="0">
                <a:solidFill>
                  <a:srgbClr val="404040">
                    <a:lumMod val="50000"/>
                  </a:srgbClr>
                </a:solidFill>
                <a:latin typeface="Segoe UI Semibold" panose="020B0702040204020203" pitchFamily="34" charset="0"/>
                <a:ea typeface="Segoe UI" pitchFamily="34" charset="0"/>
                <a:cs typeface="Segoe UI" pitchFamily="34" charset="0"/>
              </a:endParaRPr>
            </a:p>
            <a:p>
              <a:pPr defTabSz="671879">
                <a:lnSpc>
                  <a:spcPct val="90000"/>
                </a:lnSpc>
                <a:spcAft>
                  <a:spcPts val="441"/>
                </a:spcAft>
              </a:pPr>
              <a:endParaRPr lang="en-US" sz="809" dirty="0">
                <a:solidFill>
                  <a:srgbClr val="404040">
                    <a:lumMod val="50000"/>
                  </a:srgbClr>
                </a:solidFill>
                <a:latin typeface="Segoe UI Semibold" panose="020B0702040204020203" pitchFamily="34" charset="0"/>
                <a:ea typeface="Segoe UI" pitchFamily="34" charset="0"/>
                <a:cs typeface="Segoe UI" pitchFamily="34" charset="0"/>
              </a:endParaRPr>
            </a:p>
            <a:p>
              <a:pPr defTabSz="671879">
                <a:lnSpc>
                  <a:spcPct val="90000"/>
                </a:lnSpc>
                <a:spcAft>
                  <a:spcPts val="441"/>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224"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301" name="Group 57"/>
            <p:cNvGrpSpPr>
              <a:grpSpLocks noChangeAspect="1"/>
            </p:cNvGrpSpPr>
            <p:nvPr/>
          </p:nvGrpSpPr>
          <p:grpSpPr bwMode="auto">
            <a:xfrm>
              <a:off x="9926638" y="3368675"/>
              <a:ext cx="777875" cy="800100"/>
              <a:chOff x="6253" y="2122"/>
              <a:chExt cx="490" cy="504"/>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grpSp>
      </p:grpSp>
      <p:grpSp>
        <p:nvGrpSpPr>
          <p:cNvPr id="159" name="2 Cloud Gateway"/>
          <p:cNvGrpSpPr/>
          <p:nvPr/>
        </p:nvGrpSpPr>
        <p:grpSpPr>
          <a:xfrm>
            <a:off x="2789093" y="1478161"/>
            <a:ext cx="846036" cy="2923997"/>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0" bIns="67213" numCol="1" spcCol="0" rtlCol="0" fromWordArt="0" anchor="b" anchorCtr="0" forceAA="0" compatLnSpc="1">
              <a:prstTxWarp prst="textNoShape">
                <a:avLst/>
              </a:prstTxWarp>
              <a:noAutofit/>
            </a:bodyPr>
            <a:lstStyle/>
            <a:p>
              <a:pPr defTabSz="671879">
                <a:lnSpc>
                  <a:spcPct val="90000"/>
                </a:lnSpc>
                <a:spcAft>
                  <a:spcPts val="0"/>
                </a:spcAft>
              </a:pPr>
              <a:r>
                <a:rPr lang="en-US" sz="809"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671879">
                <a:lnSpc>
                  <a:spcPct val="90000"/>
                </a:lnSpc>
                <a:spcAft>
                  <a:spcPts val="0"/>
                </a:spcAft>
              </a:pPr>
              <a:endParaRPr lang="en-US" sz="588" dirty="0">
                <a:solidFill>
                  <a:srgbClr val="404040">
                    <a:lumMod val="50000"/>
                  </a:srgbClr>
                </a:solidFill>
                <a:latin typeface="Segoe UI Semibold" panose="020B0702040204020203" pitchFamily="34" charset="0"/>
                <a:ea typeface="Segoe UI" pitchFamily="34" charset="0"/>
                <a:cs typeface="Segoe UI" pitchFamily="34" charset="0"/>
              </a:endParaRPr>
            </a:p>
            <a:p>
              <a:pPr defTabSz="671879">
                <a:lnSpc>
                  <a:spcPct val="90000"/>
                </a:lnSpc>
                <a:spcAft>
                  <a:spcPts val="0"/>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671879">
                <a:lnSpc>
                  <a:spcPct val="90000"/>
                </a:lnSpc>
                <a:spcAft>
                  <a:spcPts val="0"/>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671879">
                <a:lnSpc>
                  <a:spcPct val="90000"/>
                </a:lnSpc>
                <a:spcAft>
                  <a:spcPts val="0"/>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IoT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0424" tIns="33616" rIns="50424" bIns="33616" rtlCol="0" anchor="b" anchorCtr="0"/>
                <a:lstStyle/>
                <a:p>
                  <a:pPr defTabSz="685598" fontAlgn="auto">
                    <a:spcBef>
                      <a:spcPts val="0"/>
                    </a:spcBef>
                    <a:spcAft>
                      <a:spcPts val="0"/>
                    </a:spcAft>
                  </a:pPr>
                  <a:endParaRPr lang="en-US" sz="1103"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0424" tIns="33616" rIns="50424" bIns="33616" rtlCol="0" anchor="b" anchorCtr="0"/>
                <a:lstStyle/>
                <a:p>
                  <a:pPr defTabSz="685598" fontAlgn="auto">
                    <a:spcBef>
                      <a:spcPts val="0"/>
                    </a:spcBef>
                    <a:spcAft>
                      <a:spcPts val="0"/>
                    </a:spcAft>
                  </a:pPr>
                  <a:endParaRPr lang="en-US" sz="1103"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0424" tIns="33616" rIns="50424" bIns="33616" rtlCol="0" anchor="b" anchorCtr="0"/>
                <a:lstStyle/>
                <a:p>
                  <a:pPr defTabSz="685598" fontAlgn="auto">
                    <a:spcBef>
                      <a:spcPts val="0"/>
                    </a:spcBef>
                    <a:spcAft>
                      <a:spcPts val="0"/>
                    </a:spcAft>
                  </a:pPr>
                  <a:endParaRPr lang="en-US" sz="1103"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0424" tIns="33616" rIns="50424" bIns="33616" rtlCol="0" anchor="b" anchorCtr="0"/>
                <a:lstStyle/>
                <a:p>
                  <a:pPr defTabSz="685598" fontAlgn="auto">
                    <a:spcBef>
                      <a:spcPts val="0"/>
                    </a:spcBef>
                    <a:spcAft>
                      <a:spcPts val="0"/>
                    </a:spcAft>
                  </a:pPr>
                  <a:endParaRPr lang="en-US" sz="1103"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0424" tIns="33616" rIns="50424" bIns="33616" rtlCol="0" anchor="b" anchorCtr="0"/>
                <a:lstStyle/>
                <a:p>
                  <a:pPr defTabSz="685598" fontAlgn="auto">
                    <a:spcBef>
                      <a:spcPts val="0"/>
                    </a:spcBef>
                    <a:spcAft>
                      <a:spcPts val="0"/>
                    </a:spcAft>
                  </a:pPr>
                  <a:endParaRPr lang="en-US" sz="1103"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0424" tIns="33616" rIns="50424" bIns="33616" rtlCol="0" anchor="b" anchorCtr="0"/>
                <a:lstStyle/>
                <a:p>
                  <a:pPr defTabSz="685598" fontAlgn="auto">
                    <a:spcBef>
                      <a:spcPts val="0"/>
                    </a:spcBef>
                    <a:spcAft>
                      <a:spcPts val="0"/>
                    </a:spcAft>
                  </a:pPr>
                  <a:endParaRPr lang="en-US" sz="1103"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grpSp>
      </p:grpSp>
      <p:grpSp>
        <p:nvGrpSpPr>
          <p:cNvPr id="2" name="Csoportba foglalás 1"/>
          <p:cNvGrpSpPr/>
          <p:nvPr/>
        </p:nvGrpSpPr>
        <p:grpSpPr>
          <a:xfrm>
            <a:off x="4007460" y="3435633"/>
            <a:ext cx="2701108" cy="972772"/>
            <a:chOff x="5450422" y="4672203"/>
            <a:chExt cx="3673695" cy="1323037"/>
          </a:xfrm>
        </p:grpSpPr>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7232" tIns="67232" rIns="0" bIns="67213" numCol="1" spcCol="0" rtlCol="0" fromWordArt="0" anchor="b" anchorCtr="0" forceAA="0" compatLnSpc="1">
                <a:prstTxWarp prst="textNoShape">
                  <a:avLst/>
                </a:prstTxWarp>
                <a:noAutofit/>
              </a:bodyPr>
              <a:lstStyle/>
              <a:p>
                <a:pPr defTabSz="671879">
                  <a:lnSpc>
                    <a:spcPct val="90000"/>
                  </a:lnSpc>
                  <a:spcAft>
                    <a:spcPts val="441"/>
                  </a:spcAft>
                </a:pPr>
                <a:r>
                  <a:rPr lang="en-US" sz="809"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671879">
                  <a:lnSpc>
                    <a:spcPct val="90000"/>
                  </a:lnSpc>
                  <a:spcAft>
                    <a:spcPts val="441"/>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grpSp>
      <p:cxnSp>
        <p:nvCxnSpPr>
          <p:cNvPr id="138" name="2 fg"/>
          <p:cNvCxnSpPr/>
          <p:nvPr/>
        </p:nvCxnSpPr>
        <p:spPr>
          <a:xfrm flipV="1">
            <a:off x="736619" y="4055496"/>
            <a:ext cx="254122" cy="2626"/>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732525" y="4238785"/>
            <a:ext cx="250020" cy="82656"/>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737710" y="3380697"/>
            <a:ext cx="245378" cy="1471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017848" y="2715417"/>
            <a:ext cx="565479" cy="782026"/>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0" bIns="67213" numCol="1" spcCol="0" rtlCol="0" fromWordArt="0" anchor="b" anchorCtr="0" forceAA="0" compatLnSpc="1">
              <a:prstTxWarp prst="textNoShape">
                <a:avLst/>
              </a:prstTxWarp>
              <a:noAutofit/>
            </a:bodyPr>
            <a:lstStyle/>
            <a:p>
              <a:pPr defTabSz="671879">
                <a:lnSpc>
                  <a:spcPct val="90000"/>
                </a:lnSpc>
                <a:spcAft>
                  <a:spcPts val="441"/>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algn="ctr" defTabSz="671879"/>
              <a:endParaRPr lang="en-US" sz="1324" spc="-37" dirty="0">
                <a:solidFill>
                  <a:prstClr val="black"/>
                </a:solidFill>
                <a:latin typeface="Segoe UI"/>
                <a:ea typeface="Segoe UI" pitchFamily="34" charset="0"/>
                <a:cs typeface="Segoe UI" pitchFamily="34" charset="0"/>
              </a:endParaRPr>
            </a:p>
          </p:txBody>
        </p:sp>
      </p:grpSp>
      <p:grpSp>
        <p:nvGrpSpPr>
          <p:cNvPr id="191" name="3 Protocol Adaptation"/>
          <p:cNvGrpSpPr/>
          <p:nvPr/>
        </p:nvGrpSpPr>
        <p:grpSpPr>
          <a:xfrm>
            <a:off x="1580210" y="2716431"/>
            <a:ext cx="594352" cy="781012"/>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 tIns="67232" rIns="0" bIns="67213" numCol="1" spcCol="0" rtlCol="0" fromWordArt="0" anchor="b" anchorCtr="0" forceAA="0" compatLnSpc="1">
              <a:prstTxWarp prst="textNoShape">
                <a:avLst/>
              </a:prstTxWarp>
              <a:noAutofit/>
            </a:bodyPr>
            <a:lstStyle/>
            <a:p>
              <a:pPr defTabSz="671879">
                <a:lnSpc>
                  <a:spcPct val="90000"/>
                </a:lnSpc>
                <a:spcAft>
                  <a:spcPts val="441"/>
                </a:spcAft>
              </a:pPr>
              <a:r>
                <a:rPr lang="en-US" sz="809"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dirty="0">
                <a:solidFill>
                  <a:srgbClr val="404040"/>
                </a:solidFill>
                <a:latin typeface="Segoe UI"/>
                <a:ea typeface="+mn-ea"/>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188250" y="3109947"/>
            <a:ext cx="562901" cy="163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742647" y="2205114"/>
            <a:ext cx="1403641" cy="192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742646" y="1944194"/>
            <a:ext cx="1403641" cy="192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742646" y="2459720"/>
            <a:ext cx="1403641" cy="192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739596" y="2735343"/>
            <a:ext cx="239443" cy="11770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742096" y="3009721"/>
            <a:ext cx="240449" cy="4275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743940" y="3215767"/>
            <a:ext cx="235099" cy="6392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72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themalaymailonline.com/uploads/gallery/2014-03/MAS-MISSING_4_0803.JPG"/>
          <p:cNvPicPr>
            <a:picLocks noChangeAspect="1" noChangeArrowheads="1"/>
          </p:cNvPicPr>
          <p:nvPr/>
        </p:nvPicPr>
        <p:blipFill rotWithShape="1">
          <a:blip r:embed="rId3">
            <a:extLst>
              <a:ext uri="{28A0092B-C50C-407E-A947-70E740481C1C}">
                <a14:useLocalDpi xmlns:a14="http://schemas.microsoft.com/office/drawing/2010/main" val="0"/>
              </a:ext>
            </a:extLst>
          </a:blip>
          <a:srcRect t="14323"/>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2859782"/>
            <a:ext cx="3275856" cy="22837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40343" y="3316838"/>
            <a:ext cx="3195170" cy="1369606"/>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rgbClr val="FFFFFF"/>
                </a:solidFill>
                <a:latin typeface="+mj-lt"/>
              </a:rPr>
              <a:t>Meeting Police</a:t>
            </a:r>
          </a:p>
          <a:p>
            <a:pPr>
              <a:lnSpc>
                <a:spcPct val="90000"/>
              </a:lnSpc>
              <a:spcAft>
                <a:spcPts val="600"/>
              </a:spcAft>
            </a:pPr>
            <a:r>
              <a:rPr lang="en-US" sz="3600" dirty="0">
                <a:solidFill>
                  <a:srgbClr val="FFFFFF"/>
                </a:solidFill>
                <a:latin typeface="+mj-lt"/>
              </a:rPr>
              <a:t>DEMO</a:t>
            </a:r>
            <a:endParaRPr lang="hu-HU" sz="3600" dirty="0" err="1">
              <a:solidFill>
                <a:srgbClr val="FFFFFF"/>
              </a:solidFill>
              <a:latin typeface="+mj-lt"/>
            </a:endParaRPr>
          </a:p>
        </p:txBody>
      </p:sp>
    </p:spTree>
    <p:extLst>
      <p:ext uri="{BB962C8B-B14F-4D97-AF65-F5344CB8AC3E}">
        <p14:creationId xmlns:p14="http://schemas.microsoft.com/office/powerpoint/2010/main" val="18658541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descr="EH 2015 PPT template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ím 1"/>
          <p:cNvSpPr>
            <a:spLocks noGrp="1"/>
          </p:cNvSpPr>
          <p:nvPr>
            <p:ph type="title"/>
          </p:nvPr>
        </p:nvSpPr>
        <p:spPr>
          <a:xfrm>
            <a:off x="1116013" y="346348"/>
            <a:ext cx="8229600" cy="857250"/>
          </a:xfrm>
          <a:extLst/>
        </p:spPr>
        <p:txBody>
          <a:bodyPr/>
          <a:lstStyle/>
          <a:p>
            <a:pPr eaLnBrk="1" hangingPunct="1"/>
            <a:r>
              <a:rPr lang="hu-HU" altLang="hu-HU" sz="4400" dirty="0">
                <a:solidFill>
                  <a:srgbClr val="800000"/>
                </a:solidFill>
              </a:rPr>
              <a:t>Keressen bennünket:</a:t>
            </a:r>
            <a:br>
              <a:rPr lang="hu-HU" altLang="hu-HU" sz="4400" dirty="0">
                <a:solidFill>
                  <a:srgbClr val="800000"/>
                </a:solidFill>
              </a:rPr>
            </a:br>
            <a:r>
              <a:rPr lang="hu-HU" altLang="hu-HU" sz="4400" dirty="0">
                <a:solidFill>
                  <a:srgbClr val="800000"/>
                </a:solidFill>
              </a:rPr>
              <a:t>balint.farkas@microsoft.com</a:t>
            </a:r>
            <a:br>
              <a:rPr lang="hu-HU" altLang="hu-HU" sz="4400" dirty="0">
                <a:solidFill>
                  <a:srgbClr val="800000"/>
                </a:solidFill>
              </a:rPr>
            </a:br>
            <a:r>
              <a:rPr lang="hu-HU" altLang="hu-HU" sz="4400" dirty="0">
                <a:solidFill>
                  <a:srgbClr val="800000"/>
                </a:solidFill>
              </a:rPr>
              <a:t>dudas.viktor@microsoft.com </a:t>
            </a:r>
          </a:p>
        </p:txBody>
      </p:sp>
      <p:sp>
        <p:nvSpPr>
          <p:cNvPr id="5" name="Alcím 2"/>
          <p:cNvSpPr txBox="1">
            <a:spLocks/>
          </p:cNvSpPr>
          <p:nvPr/>
        </p:nvSpPr>
        <p:spPr bwMode="auto">
          <a:xfrm>
            <a:off x="1166813" y="2932113"/>
            <a:ext cx="8229600" cy="162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ts val="2963"/>
              </a:lnSpc>
              <a:spcBef>
                <a:spcPts val="600"/>
              </a:spcBef>
              <a:buFont typeface="Arial" panose="020B0604020202020204" pitchFamily="34" charset="0"/>
              <a:buNone/>
            </a:pPr>
            <a:r>
              <a:rPr lang="hu-HU" altLang="hu-HU" sz="3600" b="1" dirty="0">
                <a:solidFill>
                  <a:srgbClr val="404040"/>
                </a:solidFill>
              </a:rPr>
              <a:t>Értékeljen bennünket:</a:t>
            </a:r>
          </a:p>
          <a:p>
            <a:pPr eaLnBrk="1" hangingPunct="1">
              <a:lnSpc>
                <a:spcPts val="2963"/>
              </a:lnSpc>
              <a:spcBef>
                <a:spcPts val="600"/>
              </a:spcBef>
              <a:buFont typeface="Arial" panose="020B0604020202020204" pitchFamily="34" charset="0"/>
              <a:buNone/>
            </a:pPr>
            <a:r>
              <a:rPr lang="hu-HU" altLang="hu-HU" sz="3600" b="1" dirty="0">
                <a:solidFill>
                  <a:srgbClr val="404040"/>
                </a:solidFill>
              </a:rPr>
              <a:t>http://speakerscore.com/</a:t>
            </a:r>
            <a:r>
              <a:rPr lang="en-US" altLang="hu-HU" sz="3600" b="1" dirty="0">
                <a:solidFill>
                  <a:srgbClr val="404040"/>
                </a:solidFill>
              </a:rPr>
              <a:t>J8D3</a:t>
            </a:r>
            <a:endParaRPr lang="hu-HU" altLang="hu-HU" sz="3600" b="1" dirty="0">
              <a:solidFill>
                <a:srgbClr val="404040"/>
              </a:solidFill>
            </a:endParaRPr>
          </a:p>
        </p:txBody>
      </p:sp>
    </p:spTree>
    <p:extLst>
      <p:ext uri="{BB962C8B-B14F-4D97-AF65-F5344CB8AC3E}">
        <p14:creationId xmlns:p14="http://schemas.microsoft.com/office/powerpoint/2010/main" val="117231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 id="{7E7DF4D5-9AE9-4C04-96B9-B29B136EDDF0}" vid="{085114B9-94C6-41F4-83CE-72CC571F4FB6}"/>
    </a:ext>
  </a:extLst>
</a:theme>
</file>

<file path=ppt/theme/theme2.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 id="{7E7DF4D5-9AE9-4C04-96B9-B29B136EDDF0}" vid="{825144D2-849A-48B7-8806-06D8A383093C}"/>
    </a:ext>
  </a:extLst>
</a:theme>
</file>

<file path=ppt/theme/theme3.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 id="{7E7DF4D5-9AE9-4C04-96B9-B29B136EDDF0}" vid="{825144D2-849A-48B7-8806-06D8A383093C}"/>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fm-sablon</Template>
  <TotalTime>3381</TotalTime>
  <Words>548</Words>
  <Application>Microsoft Office PowerPoint</Application>
  <PresentationFormat>On-screen Show (16:9)</PresentationFormat>
  <Paragraphs>162</Paragraphs>
  <Slides>8</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8</vt:i4>
      </vt:variant>
    </vt:vector>
  </HeadingPairs>
  <TitlesOfParts>
    <vt:vector size="22" baseType="lpstr">
      <vt:lpstr>ＭＳ Ｐゴシック</vt:lpstr>
      <vt:lpstr>ＭＳ Ｐゴシック</vt:lpstr>
      <vt:lpstr>Arial</vt:lpstr>
      <vt:lpstr>Calibri</vt:lpstr>
      <vt:lpstr>Consolas</vt:lpstr>
      <vt:lpstr>Segoe Light</vt:lpstr>
      <vt:lpstr>Segoe UI</vt:lpstr>
      <vt:lpstr>Segoe UI Black</vt:lpstr>
      <vt:lpstr>Segoe UI Light</vt:lpstr>
      <vt:lpstr>Segoe UI Semibold</vt:lpstr>
      <vt:lpstr>Wingdings</vt:lpstr>
      <vt:lpstr>COLOR TEMPLATE</vt:lpstr>
      <vt:lpstr>WHITE TEMPLATE</vt:lpstr>
      <vt:lpstr>1_WHITE TEMPLATE</vt:lpstr>
      <vt:lpstr>IoT, mint inflexiós pont</vt:lpstr>
      <vt:lpstr>PowerPoint Presentation</vt:lpstr>
      <vt:lpstr>IoT 2016</vt:lpstr>
      <vt:lpstr>Windows Embedded konvergencia</vt:lpstr>
      <vt:lpstr>Windows 10 IoT kiadások</vt:lpstr>
      <vt:lpstr>Egy IoT megoldás felépítése</vt:lpstr>
      <vt:lpstr>PowerPoint Presentation</vt:lpstr>
      <vt:lpstr>Keressen bennünket: balint.farkas@microsoft.com dudas.viktor@microsoft.com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dia</dc:title>
  <dc:creator>sysrideg</dc:creator>
  <cp:lastModifiedBy>Balint Farkas</cp:lastModifiedBy>
  <cp:revision>242</cp:revision>
  <dcterms:created xsi:type="dcterms:W3CDTF">2008-04-05T09:03:33Z</dcterms:created>
  <dcterms:modified xsi:type="dcterms:W3CDTF">2016-10-19T10:04:02Z</dcterms:modified>
</cp:coreProperties>
</file>